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68" r:id="rId21"/>
    <p:sldId id="276" r:id="rId22"/>
  </p:sldIdLst>
  <p:sldSz cx="12192000" cy="6858000"/>
  <p:notesSz cx="6858000" cy="9144000"/>
  <p:embeddedFontLst>
    <p:embeddedFont>
      <p:font typeface="Verdana" panose="020B0604030504040204" pitchFamily="34" charset="0"/>
      <p:regular r:id="rId24"/>
      <p:bold r:id="rId25"/>
      <p:italic r:id="rId26"/>
      <p:boldItalic r:id="rId27"/>
    </p:embeddedFont>
    <p:embeddedFont>
      <p:font typeface="Arial Narrow" panose="020B060602020203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0" autoAdjust="0"/>
    <p:restoredTop sz="82581" autoAdjust="0"/>
  </p:normalViewPr>
  <p:slideViewPr>
    <p:cSldViewPr snapToGrid="0">
      <p:cViewPr varScale="1">
        <p:scale>
          <a:sx n="68" d="100"/>
          <a:sy n="68" d="100"/>
        </p:scale>
        <p:origin x="3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2" name="Google Shape;92;p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63cf9b99d_0_4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263cf9b99d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smtClean="0">
                <a:solidFill>
                  <a:schemeClr val="dk1"/>
                </a:solidFill>
                <a:latin typeface="Calibri"/>
                <a:ea typeface="Calibri"/>
                <a:cs typeface="Calibri"/>
                <a:sym typeface="Calibri"/>
              </a:rPr>
              <a:t>Show example of endangered</a:t>
            </a:r>
            <a:r>
              <a:rPr lang="en-US" sz="1200" b="0" i="0" u="none" strike="noStrike" cap="none" baseline="0" dirty="0" smtClean="0">
                <a:solidFill>
                  <a:schemeClr val="dk1"/>
                </a:solidFill>
                <a:latin typeface="Calibri"/>
                <a:ea typeface="Calibri"/>
                <a:cs typeface="Calibri"/>
                <a:sym typeface="Calibri"/>
              </a:rPr>
              <a:t> St. Croix ground lizard. During surveys, this female stood very still and was nearly impossible to identify.</a:t>
            </a:r>
            <a:endParaRPr sz="1200" b="0" i="0" u="none" strike="noStrike" cap="none" dirty="0">
              <a:solidFill>
                <a:schemeClr val="dk1"/>
              </a:solidFill>
              <a:latin typeface="Calibri"/>
              <a:ea typeface="Calibri"/>
              <a:cs typeface="Calibri"/>
              <a:sym typeface="Calibri"/>
            </a:endParaRPr>
          </a:p>
        </p:txBody>
      </p:sp>
      <p:sp>
        <p:nvSpPr>
          <p:cNvPr id="160" name="Google Shape;160;g263cf9b99d_0_4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A successful translocation of of a mongoose-impacted species between offshore islands</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smtClean="0">
                <a:solidFill>
                  <a:schemeClr val="dk1"/>
                </a:solidFill>
                <a:latin typeface="Calibri"/>
                <a:ea typeface="Calibri"/>
                <a:cs typeface="Calibri"/>
                <a:sym typeface="Calibri"/>
              </a:rPr>
              <a:t>Ponds, streams, forest edges, etc. all have different resources like mates and food that create different spatial</a:t>
            </a:r>
            <a:r>
              <a:rPr lang="en-US" sz="1200" b="0" i="0" u="none" strike="noStrike" cap="none" baseline="0" dirty="0" smtClean="0">
                <a:solidFill>
                  <a:schemeClr val="dk1"/>
                </a:solidFill>
                <a:latin typeface="Calibri"/>
                <a:ea typeface="Calibri"/>
                <a:cs typeface="Calibri"/>
                <a:sym typeface="Calibri"/>
              </a:rPr>
              <a:t> patterns that influence detection processes. </a:t>
            </a:r>
            <a:endParaRPr sz="1200" b="0" i="0" u="none" strike="noStrike" cap="none" dirty="0">
              <a:solidFill>
                <a:schemeClr val="dk1"/>
              </a:solidFill>
              <a:latin typeface="Calibri"/>
              <a:ea typeface="Calibri"/>
              <a:cs typeface="Calibri"/>
              <a:sym typeface="Calibri"/>
            </a:endParaRPr>
          </a:p>
        </p:txBody>
      </p:sp>
      <p:sp>
        <p:nvSpPr>
          <p:cNvPr id="172" name="Google Shape;17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210" name="Google Shape;21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1" name="Google Shape;231;p2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63cf9b99d_0_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Google Shape;236;g263cf9b99d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Example from nuts</a:t>
            </a:r>
            <a:r>
              <a:rPr lang="en-US" baseline="0" dirty="0" smtClean="0"/>
              <a:t> to soup. Needed abundance of </a:t>
            </a:r>
            <a:r>
              <a:rPr lang="en-US" baseline="0" dirty="0" smtClean="0"/>
              <a:t>St. Croix ground </a:t>
            </a:r>
            <a:r>
              <a:rPr lang="en-US" baseline="0" dirty="0" smtClean="0"/>
              <a:t>lizard (that was hard to see</a:t>
            </a:r>
            <a:r>
              <a:rPr lang="en-US" baseline="0" dirty="0" smtClean="0"/>
              <a:t>) and released by FWS and NPS to make a new population.</a:t>
            </a:r>
            <a:endParaRPr dirty="0"/>
          </a:p>
        </p:txBody>
      </p:sp>
      <p:sp>
        <p:nvSpPr>
          <p:cNvPr id="237" name="Google Shape;237;g263cf9b99d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The</a:t>
            </a:r>
            <a:r>
              <a:rPr lang="en-US" baseline="0" dirty="0" smtClean="0"/>
              <a:t> sites that we surveyed were for abundance (purple triangles) and occupancy all including white </a:t>
            </a:r>
            <a:r>
              <a:rPr lang="en-US" baseline="0" dirty="0" smtClean="0"/>
              <a:t>circles.</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63cf9b99d_0_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Google Shape;256;g263cf9b99d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We</a:t>
            </a:r>
            <a:r>
              <a:rPr lang="en-US" baseline="0" dirty="0" smtClean="0"/>
              <a:t> found no effect of release site (i.e., greater density) on the lizards in two different kinds of habitat (L) but we did find an effect of sand cover where it is easier to see lizards!!!  </a:t>
            </a:r>
            <a:r>
              <a:rPr lang="en-US" dirty="0" smtClean="0"/>
              <a:t>We </a:t>
            </a:r>
            <a:r>
              <a:rPr lang="en-US" dirty="0" smtClean="0"/>
              <a:t>found different detection</a:t>
            </a:r>
            <a:r>
              <a:rPr lang="en-US" baseline="0" dirty="0" smtClean="0"/>
              <a:t> </a:t>
            </a:r>
            <a:r>
              <a:rPr lang="en-US" baseline="0" dirty="0" smtClean="0"/>
              <a:t>in all of the </a:t>
            </a:r>
            <a:r>
              <a:rPr lang="en-US" baseline="0" dirty="0" smtClean="0"/>
              <a:t>different types of habitat </a:t>
            </a:r>
            <a:r>
              <a:rPr lang="en-US" baseline="0" dirty="0" err="1" smtClean="0"/>
              <a:t>i.e</a:t>
            </a:r>
            <a:r>
              <a:rPr lang="en-US" baseline="0" dirty="0" smtClean="0"/>
              <a:t>= </a:t>
            </a:r>
            <a:r>
              <a:rPr lang="en-US" baseline="0" dirty="0" smtClean="0"/>
              <a:t>if lizards are PRESENT or absent in an density, it </a:t>
            </a:r>
            <a:r>
              <a:rPr lang="en-US" baseline="0" dirty="0" smtClean="0"/>
              <a:t>was difficult to see them </a:t>
            </a:r>
            <a:endParaRPr dirty="0"/>
          </a:p>
        </p:txBody>
      </p:sp>
      <p:sp>
        <p:nvSpPr>
          <p:cNvPr id="257" name="Google Shape;257;g263cf9b99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63cf9b99d_0_1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Google Shape;266;g263cf9b99d_0_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Water - not significant for final model, but as single covariate</a:t>
            </a:r>
            <a:endParaRPr/>
          </a:p>
        </p:txBody>
      </p:sp>
      <p:sp>
        <p:nvSpPr>
          <p:cNvPr id="267" name="Google Shape;267;g263cf9b99d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4" name="Google Shape;274;p2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8" name="Google Shape;288;p2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8" name="Google Shape;98;p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US" sz="1000">
                <a:solidFill>
                  <a:srgbClr val="333333"/>
                </a:solidFill>
                <a:highlight>
                  <a:srgbClr val="FFFFFF"/>
                </a:highlight>
                <a:latin typeface="Arial"/>
                <a:ea typeface="Arial"/>
                <a:cs typeface="Arial"/>
                <a:sym typeface="Arial"/>
              </a:rPr>
              <a:t>-N is latent state; data is in y; lambda is abundance; z is the initial state; </a:t>
            </a:r>
            <a:endParaRPr sz="100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a:solidFill>
                  <a:srgbClr val="333333"/>
                </a:solidFill>
                <a:highlight>
                  <a:srgbClr val="FFFFFF"/>
                </a:highlight>
                <a:latin typeface="Arial"/>
                <a:ea typeface="Arial"/>
                <a:cs typeface="Arial"/>
                <a:sym typeface="Arial"/>
              </a:rPr>
              <a:t>-nit is a detection function process</a:t>
            </a:r>
            <a:endParaRPr sz="100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a:solidFill>
                  <a:srgbClr val="333333"/>
                </a:solidFill>
                <a:highlight>
                  <a:srgbClr val="FFFFFF"/>
                </a:highlight>
                <a:latin typeface="Arial"/>
                <a:ea typeface="Arial"/>
                <a:cs typeface="Arial"/>
                <a:sym typeface="Arial"/>
              </a:rPr>
              <a:t>-One application of third type: animal cues like fecal pellets can be assessed when instead of multinomial poisson is used for observation process</a:t>
            </a:r>
            <a:endParaRPr sz="1000">
              <a:solidFill>
                <a:srgbClr val="333333"/>
              </a:solidFill>
              <a:highlight>
                <a:srgbClr val="FFFFFF"/>
              </a:highlight>
              <a:latin typeface="Arial"/>
              <a:ea typeface="Arial"/>
              <a:cs typeface="Arial"/>
              <a:sym typeface="Arial"/>
            </a:endParaRPr>
          </a:p>
        </p:txBody>
      </p:sp>
      <p:sp>
        <p:nvSpPr>
          <p:cNvPr id="216" name="Google Shape;216;p2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ffd319202_0_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Google Shape;294;g1ffd319202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5" name="Google Shape;295;g1ffd31920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4" name="Google Shape;104;p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0" name="Google Shape;110;p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7" name="Google Shape;117;p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6" name="Google Shape;126;p1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ffab9a3b3_0_1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1ffab9a3b3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Detection is not only interesting from a theoretical modeling standpoint, but for public interest! It’s important that we can communicate clearly how we are estimating abundance when a copperhead like this blends into the background!</a:t>
            </a:r>
            <a:endParaRPr sz="1200" b="0" i="0" u="none" strike="noStrike" cap="none">
              <a:solidFill>
                <a:schemeClr val="dk1"/>
              </a:solidFill>
              <a:latin typeface="Calibri"/>
              <a:ea typeface="Calibri"/>
              <a:cs typeface="Calibri"/>
              <a:sym typeface="Calibri"/>
            </a:endParaRPr>
          </a:p>
        </p:txBody>
      </p:sp>
      <p:sp>
        <p:nvSpPr>
          <p:cNvPr id="141" name="Google Shape;141;g1ffab9a3b3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smtClean="0">
                <a:solidFill>
                  <a:schemeClr val="dk1"/>
                </a:solidFill>
                <a:latin typeface="Calibri"/>
                <a:ea typeface="Calibri"/>
                <a:cs typeface="Calibri"/>
                <a:sym typeface="Calibri"/>
              </a:rPr>
              <a:t>Discuss </a:t>
            </a:r>
            <a:r>
              <a:rPr lang="en-US" sz="1200" b="0" i="0" u="none" strike="noStrike" cap="none" dirty="0" smtClean="0">
                <a:solidFill>
                  <a:schemeClr val="dk1"/>
                </a:solidFill>
                <a:latin typeface="Calibri"/>
                <a:ea typeface="Calibri"/>
                <a:cs typeface="Calibri"/>
                <a:sym typeface="Calibri"/>
              </a:rPr>
              <a:t>these three </a:t>
            </a:r>
            <a:r>
              <a:rPr lang="en-US" sz="1200" b="0" i="0" u="none" strike="noStrike" cap="none" dirty="0" smtClean="0">
                <a:solidFill>
                  <a:schemeClr val="dk1"/>
                </a:solidFill>
                <a:latin typeface="Calibri"/>
                <a:ea typeface="Calibri"/>
                <a:cs typeface="Calibri"/>
                <a:sym typeface="Calibri"/>
              </a:rPr>
              <a:t>(and other) types of observation processes</a:t>
            </a:r>
            <a:endParaRPr sz="1200" b="0" i="0" u="none" strike="noStrike" cap="none" dirty="0">
              <a:solidFill>
                <a:schemeClr val="dk1"/>
              </a:solidFill>
              <a:latin typeface="Calibri"/>
              <a:ea typeface="Calibri"/>
              <a:cs typeface="Calibri"/>
              <a:sym typeface="Calibri"/>
            </a:endParaRPr>
          </a:p>
        </p:txBody>
      </p:sp>
      <p:sp>
        <p:nvSpPr>
          <p:cNvPr id="149" name="Google Shape;149;p1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A successful translocation of of a mongoose-impacted species between offshore islands</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IT Summit"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914400" y="2130425"/>
            <a:ext cx="10363200" cy="1470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828800" y="3886200"/>
            <a:ext cx="8534400" cy="1752600"/>
          </a:xfrm>
          <a:prstGeom prst="rect">
            <a:avLst/>
          </a:prstGeom>
          <a:noFill/>
          <a:ln>
            <a:noFill/>
          </a:ln>
        </p:spPr>
        <p:txBody>
          <a:bodyPr spcFirstLastPara="1" wrap="square" lIns="91425" tIns="91425" rIns="91425" bIns="91425" anchor="t" anchorCtr="0"/>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24" name="Google Shape;24;p2"/>
          <p:cNvGrpSpPr/>
          <p:nvPr/>
        </p:nvGrpSpPr>
        <p:grpSpPr>
          <a:xfrm>
            <a:off x="0" y="6248400"/>
            <a:ext cx="12191695" cy="609600"/>
            <a:chOff x="0" y="6248400"/>
            <a:chExt cx="9144000" cy="609600"/>
          </a:xfrm>
        </p:grpSpPr>
        <p:sp>
          <p:nvSpPr>
            <p:cNvPr id="25" name="Google Shape;25;p2"/>
            <p:cNvSpPr/>
            <p:nvPr/>
          </p:nvSpPr>
          <p:spPr>
            <a:xfrm>
              <a:off x="0" y="6248400"/>
              <a:ext cx="9144000" cy="609600"/>
            </a:xfrm>
            <a:prstGeom prst="rect">
              <a:avLst/>
            </a:prstGeom>
            <a:solidFill>
              <a:srgbClr val="4F6228">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0" i="0" u="none" strike="noStrike" cap="none">
                  <a:solidFill>
                    <a:schemeClr val="lt1"/>
                  </a:solidFill>
                  <a:latin typeface="Arial Narrow"/>
                  <a:ea typeface="Arial Narrow"/>
                  <a:cs typeface="Arial Narrow"/>
                  <a:sym typeface="Arial Narrow"/>
                </a:rPr>
                <a:t>Quantitative Tools for SSA Pilot Course</a:t>
              </a:r>
              <a:endParaRPr/>
            </a:p>
            <a:p>
              <a:pPr marL="0" marR="0" lvl="0" indent="0" algn="l" rtl="0">
                <a:spcBef>
                  <a:spcPts val="0"/>
                </a:spcBef>
                <a:spcAft>
                  <a:spcPts val="0"/>
                </a:spcAft>
                <a:buNone/>
              </a:pPr>
              <a:r>
                <a:rPr lang="en-US" sz="1400">
                  <a:solidFill>
                    <a:schemeClr val="lt1"/>
                  </a:solidFill>
                  <a:latin typeface="Arial Narrow"/>
                  <a:ea typeface="Arial Narrow"/>
                  <a:cs typeface="Arial Narrow"/>
                  <a:sym typeface="Arial Narrow"/>
                </a:rPr>
                <a:t>2018 FIT Summit, Tucson AZ</a:t>
              </a:r>
              <a:endParaRPr sz="1400">
                <a:solidFill>
                  <a:schemeClr val="lt1"/>
                </a:solidFill>
                <a:latin typeface="Arial Narrow"/>
                <a:ea typeface="Arial Narrow"/>
                <a:cs typeface="Arial Narrow"/>
                <a:sym typeface="Arial Narrow"/>
              </a:endParaRPr>
            </a:p>
          </p:txBody>
        </p:sp>
        <p:pic>
          <p:nvPicPr>
            <p:cNvPr id="26" name="Google Shape;26;p2" descr="C:\Users\amt0046\Documents\Pictures and figures\ADCNR_logo.png"/>
            <p:cNvPicPr preferRelativeResize="0"/>
            <p:nvPr/>
          </p:nvPicPr>
          <p:blipFill rotWithShape="1">
            <a:blip r:embed="rId2">
              <a:alphaModFix/>
            </a:blip>
            <a:srcRect/>
            <a:stretch/>
          </p:blipFill>
          <p:spPr>
            <a:xfrm>
              <a:off x="7911576" y="6248400"/>
              <a:ext cx="1232400" cy="60960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0" name="Google Shape;80;p11"/>
          <p:cNvSpPr txBox="1">
            <a:spLocks noGrp="1"/>
          </p:cNvSpPr>
          <p:nvPr>
            <p:ph type="body" idx="1"/>
          </p:nvPr>
        </p:nvSpPr>
        <p:spPr>
          <a:xfrm rot="5400000">
            <a:off x="3832950" y="-1623150"/>
            <a:ext cx="4526100" cy="109728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1"/>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1"/>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rot="5400000">
            <a:off x="7285050" y="1828788"/>
            <a:ext cx="5851500" cy="27432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6" name="Google Shape;86;p12"/>
          <p:cNvSpPr txBox="1">
            <a:spLocks noGrp="1"/>
          </p:cNvSpPr>
          <p:nvPr>
            <p:ph type="body" idx="1"/>
          </p:nvPr>
        </p:nvSpPr>
        <p:spPr>
          <a:xfrm rot="5400000">
            <a:off x="1697000" y="-812862"/>
            <a:ext cx="5851500" cy="80265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12"/>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2"/>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9" name="Google Shape;29;p3"/>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963084" y="4406900"/>
            <a:ext cx="10363200" cy="13620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5" name="Google Shape;35;p4"/>
          <p:cNvSpPr txBox="1">
            <a:spLocks noGrp="1"/>
          </p:cNvSpPr>
          <p:nvPr>
            <p:ph type="body" idx="1"/>
          </p:nvPr>
        </p:nvSpPr>
        <p:spPr>
          <a:xfrm>
            <a:off x="963084" y="2906713"/>
            <a:ext cx="10363200" cy="1500300"/>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6" name="Google Shape;36;p4"/>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1" name="Google Shape;41;p5"/>
          <p:cNvSpPr txBox="1">
            <a:spLocks noGrp="1"/>
          </p:cNvSpPr>
          <p:nvPr>
            <p:ph type="body" idx="1"/>
          </p:nvPr>
        </p:nvSpPr>
        <p:spPr>
          <a:xfrm>
            <a:off x="609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body" idx="2"/>
          </p:nvPr>
        </p:nvSpPr>
        <p:spPr>
          <a:xfrm>
            <a:off x="6197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5"/>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5"/>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8" name="Google Shape;48;p6"/>
          <p:cNvSpPr txBox="1">
            <a:spLocks noGrp="1"/>
          </p:cNvSpPr>
          <p:nvPr>
            <p:ph type="body" idx="1"/>
          </p:nvPr>
        </p:nvSpPr>
        <p:spPr>
          <a:xfrm>
            <a:off x="609600" y="1535113"/>
            <a:ext cx="5386800" cy="639900"/>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body" idx="2"/>
          </p:nvPr>
        </p:nvSpPr>
        <p:spPr>
          <a:xfrm>
            <a:off x="609600" y="2174875"/>
            <a:ext cx="5386800" cy="39513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body" idx="3"/>
          </p:nvPr>
        </p:nvSpPr>
        <p:spPr>
          <a:xfrm>
            <a:off x="6193367" y="1535113"/>
            <a:ext cx="5389200" cy="639900"/>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body" idx="4"/>
          </p:nvPr>
        </p:nvSpPr>
        <p:spPr>
          <a:xfrm>
            <a:off x="6193367" y="2174875"/>
            <a:ext cx="5389200" cy="39513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2" name="Google Shape;52;p6"/>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6"/>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6"/>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7" name="Google Shape;57;p7"/>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8"/>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8"/>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8"/>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609600" y="273050"/>
            <a:ext cx="4011300" cy="11619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6" name="Google Shape;66;p9"/>
          <p:cNvSpPr txBox="1">
            <a:spLocks noGrp="1"/>
          </p:cNvSpPr>
          <p:nvPr>
            <p:ph type="body" idx="1"/>
          </p:nvPr>
        </p:nvSpPr>
        <p:spPr>
          <a:xfrm>
            <a:off x="4766733" y="273050"/>
            <a:ext cx="6815700" cy="58530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Google Shape;67;p9"/>
          <p:cNvSpPr txBox="1">
            <a:spLocks noGrp="1"/>
          </p:cNvSpPr>
          <p:nvPr>
            <p:ph type="body" idx="2"/>
          </p:nvPr>
        </p:nvSpPr>
        <p:spPr>
          <a:xfrm>
            <a:off x="609600" y="1435100"/>
            <a:ext cx="4011300" cy="4691100"/>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8" name="Google Shape;68;p9"/>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9"/>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9"/>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2389717" y="4800600"/>
            <a:ext cx="7315200" cy="5667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3" name="Google Shape;73;p10"/>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body" idx="1"/>
          </p:nvPr>
        </p:nvSpPr>
        <p:spPr>
          <a:xfrm>
            <a:off x="2389717" y="5367338"/>
            <a:ext cx="7315200" cy="804900"/>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5" name="Google Shape;75;p10"/>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0"/>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0"/>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15" name="Google Shape;15;p1"/>
          <p:cNvGrpSpPr/>
          <p:nvPr/>
        </p:nvGrpSpPr>
        <p:grpSpPr>
          <a:xfrm>
            <a:off x="0" y="6248400"/>
            <a:ext cx="12191695" cy="609600"/>
            <a:chOff x="0" y="6248400"/>
            <a:chExt cx="9144000" cy="609600"/>
          </a:xfrm>
        </p:grpSpPr>
        <p:sp>
          <p:nvSpPr>
            <p:cNvPr id="16" name="Google Shape;16;p1"/>
            <p:cNvSpPr/>
            <p:nvPr/>
          </p:nvSpPr>
          <p:spPr>
            <a:xfrm>
              <a:off x="0" y="6248400"/>
              <a:ext cx="9144000" cy="609600"/>
            </a:xfrm>
            <a:prstGeom prst="rect">
              <a:avLst/>
            </a:prstGeom>
            <a:solidFill>
              <a:srgbClr val="4F6228">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0" i="0" u="none" strike="noStrike" cap="none">
                  <a:solidFill>
                    <a:schemeClr val="lt1"/>
                  </a:solidFill>
                  <a:latin typeface="Arial Narrow"/>
                  <a:ea typeface="Arial Narrow"/>
                  <a:cs typeface="Arial Narrow"/>
                  <a:sym typeface="Arial Narrow"/>
                </a:rPr>
                <a:t>Quantitative Tools for SSA Pilot Course</a:t>
              </a:r>
              <a:endParaRPr/>
            </a:p>
            <a:p>
              <a:pPr marL="0" marR="0" lvl="0" indent="0" algn="l" rtl="0">
                <a:spcBef>
                  <a:spcPts val="0"/>
                </a:spcBef>
                <a:spcAft>
                  <a:spcPts val="0"/>
                </a:spcAft>
                <a:buNone/>
              </a:pPr>
              <a:r>
                <a:rPr lang="en-US" sz="1400">
                  <a:solidFill>
                    <a:schemeClr val="lt1"/>
                  </a:solidFill>
                  <a:latin typeface="Arial Narrow"/>
                  <a:ea typeface="Arial Narrow"/>
                  <a:cs typeface="Arial Narrow"/>
                  <a:sym typeface="Arial Narrow"/>
                </a:rPr>
                <a:t>2018 FIT Summit, Tucson AZ</a:t>
              </a:r>
              <a:endParaRPr sz="1400">
                <a:solidFill>
                  <a:schemeClr val="lt1"/>
                </a:solidFill>
                <a:latin typeface="Arial Narrow"/>
                <a:ea typeface="Arial Narrow"/>
                <a:cs typeface="Arial Narrow"/>
                <a:sym typeface="Arial Narrow"/>
              </a:endParaRPr>
            </a:p>
          </p:txBody>
        </p:sp>
        <p:pic>
          <p:nvPicPr>
            <p:cNvPr id="17" name="Google Shape;17;p1" descr="C:\Users\amt0046\Documents\Pictures and figures\ADCNR_logo.png"/>
            <p:cNvPicPr preferRelativeResize="0"/>
            <p:nvPr/>
          </p:nvPicPr>
          <p:blipFill rotWithShape="1">
            <a:blip r:embed="rId13">
              <a:alphaModFix/>
            </a:blip>
            <a:srcRect/>
            <a:stretch/>
          </p:blipFill>
          <p:spPr>
            <a:xfrm>
              <a:off x="7911576" y="6248400"/>
              <a:ext cx="1232400" cy="609600"/>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xfrm>
            <a:off x="914400" y="2130425"/>
            <a:ext cx="10363200" cy="14700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Font typeface="Calibri"/>
              <a:buNone/>
            </a:pPr>
            <a:r>
              <a:rPr lang="en-US" sz="6000" b="0" i="0" u="none" strike="noStrike" cap="none">
                <a:solidFill>
                  <a:schemeClr val="dk1"/>
                </a:solidFill>
                <a:latin typeface="Calibri"/>
                <a:ea typeface="Calibri"/>
                <a:cs typeface="Calibri"/>
                <a:sym typeface="Calibri"/>
              </a:rPr>
              <a:t>Abundance analysis</a:t>
            </a:r>
            <a:endParaRPr sz="6000" b="0" i="0" u="none" strike="noStrike" cap="none">
              <a:solidFill>
                <a:schemeClr val="dk1"/>
              </a:solidFill>
              <a:latin typeface="Calibri"/>
              <a:ea typeface="Calibri"/>
              <a:cs typeface="Calibri"/>
              <a:sym typeface="Calibri"/>
            </a:endParaRPr>
          </a:p>
        </p:txBody>
      </p:sp>
      <p:sp>
        <p:nvSpPr>
          <p:cNvPr id="95" name="Google Shape;95;p13"/>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Font typeface="Arial"/>
              <a:buNone/>
            </a:pPr>
            <a:r>
              <a:rPr lang="en-US" sz="2400" b="0" i="0" u="none" strike="noStrike" cap="none" dirty="0" smtClean="0">
                <a:solidFill>
                  <a:schemeClr val="dk1"/>
                </a:solidFill>
                <a:latin typeface="Calibri"/>
                <a:ea typeface="Calibri"/>
                <a:cs typeface="Calibri"/>
                <a:sym typeface="Calibri"/>
              </a:rPr>
              <a:t>Nicole Angeli</a:t>
            </a:r>
          </a:p>
          <a:p>
            <a:pPr marL="0" marR="0" lvl="0" indent="0" algn="ctr" rtl="0">
              <a:lnSpc>
                <a:spcPct val="90000"/>
              </a:lnSpc>
              <a:spcBef>
                <a:spcPts val="0"/>
              </a:spcBef>
              <a:spcAft>
                <a:spcPts val="0"/>
              </a:spcAft>
              <a:buClr>
                <a:schemeClr val="dk1"/>
              </a:buClr>
              <a:buFont typeface="Arial"/>
              <a:buNone/>
            </a:pPr>
            <a:r>
              <a:rPr lang="en-US" sz="2400" dirty="0" smtClean="0">
                <a:solidFill>
                  <a:schemeClr val="dk1"/>
                </a:solidFill>
              </a:rPr>
              <a:t>Anna Tucker</a:t>
            </a:r>
          </a:p>
          <a:p>
            <a:pPr marL="0" marR="0" lvl="0" indent="0" algn="ctr" rtl="0">
              <a:lnSpc>
                <a:spcPct val="90000"/>
              </a:lnSpc>
              <a:spcBef>
                <a:spcPts val="0"/>
              </a:spcBef>
              <a:spcAft>
                <a:spcPts val="0"/>
              </a:spcAft>
              <a:buClr>
                <a:schemeClr val="dk1"/>
              </a:buClr>
              <a:buFont typeface="Arial"/>
              <a:buNone/>
            </a:pPr>
            <a:r>
              <a:rPr lang="en-US" sz="2400" b="0" i="0" u="none" strike="noStrike" cap="none" dirty="0" err="1" smtClean="0">
                <a:solidFill>
                  <a:schemeClr val="dk1"/>
                </a:solidFill>
                <a:latin typeface="Calibri"/>
                <a:ea typeface="Calibri"/>
                <a:cs typeface="Calibri"/>
                <a:sym typeface="Calibri"/>
              </a:rPr>
              <a:t>Conor</a:t>
            </a:r>
            <a:r>
              <a:rPr lang="en-US" sz="2400" b="0" i="0" u="none" strike="noStrike" cap="none" dirty="0" smtClean="0">
                <a:solidFill>
                  <a:schemeClr val="dk1"/>
                </a:solidFill>
                <a:latin typeface="Calibri"/>
                <a:ea typeface="Calibri"/>
                <a:cs typeface="Calibri"/>
                <a:sym typeface="Calibri"/>
              </a:rPr>
              <a:t> McGowan</a:t>
            </a:r>
          </a:p>
          <a:p>
            <a:pPr marL="0" marR="0" lvl="0" indent="0" algn="ctr" rtl="0">
              <a:lnSpc>
                <a:spcPct val="90000"/>
              </a:lnSpc>
              <a:spcBef>
                <a:spcPts val="0"/>
              </a:spcBef>
              <a:spcAft>
                <a:spcPts val="0"/>
              </a:spcAft>
              <a:buClr>
                <a:schemeClr val="dk1"/>
              </a:buClr>
              <a:buFont typeface="Arial"/>
              <a:buNone/>
            </a:pPr>
            <a:endParaRPr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p:nvPr/>
        </p:nvSpPr>
        <p:spPr>
          <a:xfrm>
            <a:off x="7008906" y="509015"/>
            <a:ext cx="6858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-animals aren’t always available,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-not detectable (spatial heterogeneity),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-intra-specific variation </a:t>
            </a:r>
            <a:endParaRPr/>
          </a:p>
        </p:txBody>
      </p:sp>
      <p:sp>
        <p:nvSpPr>
          <p:cNvPr id="163" name="Google Shape;163;p22"/>
          <p:cNvSpPr txBox="1"/>
          <p:nvPr/>
        </p:nvSpPr>
        <p:spPr>
          <a:xfrm>
            <a:off x="1992898" y="459755"/>
            <a:ext cx="82296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endParaRPr sz="4000">
              <a:solidFill>
                <a:schemeClr val="dk1"/>
              </a:solidFill>
              <a:latin typeface="Calibri"/>
              <a:ea typeface="Calibri"/>
              <a:cs typeface="Calibri"/>
              <a:sym typeface="Calibri"/>
            </a:endParaRPr>
          </a:p>
        </p:txBody>
      </p:sp>
      <p:pic>
        <p:nvPicPr>
          <p:cNvPr id="164" name="Google Shape;164;p22"/>
          <p:cNvPicPr preferRelativeResize="0"/>
          <p:nvPr/>
        </p:nvPicPr>
        <p:blipFill rotWithShape="1">
          <a:blip r:embed="rId3">
            <a:alphaModFix/>
          </a:blip>
          <a:srcRect/>
          <a:stretch/>
        </p:blipFill>
        <p:spPr>
          <a:xfrm>
            <a:off x="1813950" y="1646974"/>
            <a:ext cx="6952500" cy="3908100"/>
          </a:xfrm>
          <a:prstGeom prst="rect">
            <a:avLst/>
          </a:prstGeom>
          <a:noFill/>
          <a:ln w="12700" cap="flat" cmpd="sng">
            <a:solidFill>
              <a:schemeClr val="dk1"/>
            </a:solidFill>
            <a:prstDash val="solid"/>
            <a:round/>
            <a:headEnd type="none" w="sm" len="sm"/>
            <a:tailEnd type="none" w="sm" len="sm"/>
          </a:ln>
        </p:spPr>
      </p:pic>
      <p:sp>
        <p:nvSpPr>
          <p:cNvPr id="165" name="Google Shape;165;p22"/>
          <p:cNvSpPr txBox="1"/>
          <p:nvPr/>
        </p:nvSpPr>
        <p:spPr>
          <a:xfrm>
            <a:off x="1089821" y="5447671"/>
            <a:ext cx="10291800" cy="67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Estimating site occupancy rates when detection probabilities are less than one </a:t>
            </a:r>
            <a:r>
              <a:rPr lang="en-US" sz="1400">
                <a:solidFill>
                  <a:schemeClr val="dk1"/>
                </a:solidFill>
                <a:latin typeface="Calibri"/>
                <a:ea typeface="Calibri"/>
                <a:cs typeface="Calibri"/>
                <a:sym typeface="Calibri"/>
              </a:rPr>
              <a:t>(Mackenzie, Nichols, Lachman, Droege, Royle, Langtimm. 2002. Ecology.)</a:t>
            </a:r>
            <a:endParaRPr sz="1400">
              <a:solidFill>
                <a:schemeClr val="dk1"/>
              </a:solidFill>
              <a:latin typeface="Calibri"/>
              <a:ea typeface="Calibri"/>
              <a:cs typeface="Calibri"/>
              <a:sym typeface="Calibri"/>
            </a:endParaRPr>
          </a:p>
        </p:txBody>
      </p:sp>
      <p:pic>
        <p:nvPicPr>
          <p:cNvPr id="166" name="Google Shape;166;p22"/>
          <p:cNvPicPr preferRelativeResize="0"/>
          <p:nvPr/>
        </p:nvPicPr>
        <p:blipFill rotWithShape="1">
          <a:blip r:embed="rId4">
            <a:alphaModFix/>
          </a:blip>
          <a:srcRect/>
          <a:stretch/>
        </p:blipFill>
        <p:spPr>
          <a:xfrm>
            <a:off x="11226800" y="5892800"/>
            <a:ext cx="812700" cy="812700"/>
          </a:xfrm>
          <a:prstGeom prst="rect">
            <a:avLst/>
          </a:prstGeom>
          <a:noFill/>
          <a:ln>
            <a:noFill/>
          </a:ln>
        </p:spPr>
      </p:pic>
      <p:sp>
        <p:nvSpPr>
          <p:cNvPr id="167" name="Google Shape;167;p22"/>
          <p:cNvSpPr/>
          <p:nvPr/>
        </p:nvSpPr>
        <p:spPr>
          <a:xfrm>
            <a:off x="4663019" y="3220932"/>
            <a:ext cx="716700" cy="760200"/>
          </a:xfrm>
          <a:custGeom>
            <a:avLst/>
            <a:gdLst/>
            <a:ahLst/>
            <a:cxnLst/>
            <a:rect l="0" t="0" r="0" b="0"/>
            <a:pathLst>
              <a:path w="120000" h="120000" extrusionOk="0">
                <a:moveTo>
                  <a:pt x="34357" y="0"/>
                </a:moveTo>
                <a:lnTo>
                  <a:pt x="34357" y="0"/>
                </a:lnTo>
                <a:cubicBezTo>
                  <a:pt x="26571" y="4893"/>
                  <a:pt x="17294" y="8152"/>
                  <a:pt x="11000" y="14679"/>
                </a:cubicBezTo>
                <a:cubicBezTo>
                  <a:pt x="8033" y="17756"/>
                  <a:pt x="9362" y="22852"/>
                  <a:pt x="8405" y="26912"/>
                </a:cubicBezTo>
                <a:cubicBezTo>
                  <a:pt x="7631" y="30194"/>
                  <a:pt x="7062" y="33549"/>
                  <a:pt x="5809" y="36698"/>
                </a:cubicBezTo>
                <a:cubicBezTo>
                  <a:pt x="4451" y="40113"/>
                  <a:pt x="986" y="42853"/>
                  <a:pt x="619" y="46484"/>
                </a:cubicBezTo>
                <a:cubicBezTo>
                  <a:pt x="-774" y="60285"/>
                  <a:pt x="619" y="74211"/>
                  <a:pt x="619" y="88075"/>
                </a:cubicBezTo>
                <a:lnTo>
                  <a:pt x="619" y="88075"/>
                </a:lnTo>
                <a:cubicBezTo>
                  <a:pt x="54133" y="119605"/>
                  <a:pt x="-2636" y="87764"/>
                  <a:pt x="34357" y="105201"/>
                </a:cubicBezTo>
                <a:cubicBezTo>
                  <a:pt x="38869" y="107328"/>
                  <a:pt x="42821" y="110414"/>
                  <a:pt x="47333" y="112541"/>
                </a:cubicBezTo>
                <a:cubicBezTo>
                  <a:pt x="53870" y="115622"/>
                  <a:pt x="63256" y="118712"/>
                  <a:pt x="70690" y="119880"/>
                </a:cubicBezTo>
                <a:cubicBezTo>
                  <a:pt x="72397" y="120149"/>
                  <a:pt x="74151" y="119880"/>
                  <a:pt x="75881" y="119880"/>
                </a:cubicBezTo>
                <a:lnTo>
                  <a:pt x="96642" y="102755"/>
                </a:lnTo>
                <a:cubicBezTo>
                  <a:pt x="99238" y="96230"/>
                  <a:pt x="101123" y="89414"/>
                  <a:pt x="104428" y="83182"/>
                </a:cubicBezTo>
                <a:cubicBezTo>
                  <a:pt x="106363" y="79535"/>
                  <a:pt x="110279" y="77043"/>
                  <a:pt x="112214" y="73396"/>
                </a:cubicBezTo>
                <a:cubicBezTo>
                  <a:pt x="128972" y="41800"/>
                  <a:pt x="101107" y="82985"/>
                  <a:pt x="120000" y="56270"/>
                </a:cubicBezTo>
                <a:cubicBezTo>
                  <a:pt x="117398" y="48914"/>
                  <a:pt x="117804" y="47915"/>
                  <a:pt x="112214" y="41591"/>
                </a:cubicBezTo>
                <a:cubicBezTo>
                  <a:pt x="109864" y="38933"/>
                  <a:pt x="106681" y="36982"/>
                  <a:pt x="104428" y="34251"/>
                </a:cubicBezTo>
                <a:cubicBezTo>
                  <a:pt x="95216" y="23086"/>
                  <a:pt x="96564" y="18312"/>
                  <a:pt x="83666" y="12232"/>
                </a:cubicBezTo>
                <a:cubicBezTo>
                  <a:pt x="75443" y="8356"/>
                  <a:pt x="66407" y="7234"/>
                  <a:pt x="57714" y="4893"/>
                </a:cubicBezTo>
                <a:cubicBezTo>
                  <a:pt x="55084" y="4184"/>
                  <a:pt x="52524" y="3262"/>
                  <a:pt x="49928" y="2446"/>
                </a:cubicBezTo>
                <a:cubicBezTo>
                  <a:pt x="29847" y="5151"/>
                  <a:pt x="37233" y="2314"/>
                  <a:pt x="26571" y="7339"/>
                </a:cubicBezTo>
                <a:lnTo>
                  <a:pt x="26571" y="7339"/>
                </a:lnTo>
                <a:lnTo>
                  <a:pt x="26571" y="7339"/>
                </a:lnTo>
              </a:path>
            </a:pathLst>
          </a:custGeom>
          <a:noFill/>
          <a:ln w="57150"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22"/>
          <p:cNvSpPr txBox="1"/>
          <p:nvPr/>
        </p:nvSpPr>
        <p:spPr>
          <a:xfrm>
            <a:off x="-299698" y="210368"/>
            <a:ext cx="82296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Issue 1: Detectability</a:t>
            </a:r>
            <a:endParaRPr sz="4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600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3"/>
          <p:cNvPicPr preferRelativeResize="0"/>
          <p:nvPr/>
        </p:nvPicPr>
        <p:blipFill rotWithShape="1">
          <a:blip r:embed="rId3">
            <a:alphaModFix/>
          </a:blip>
          <a:srcRect/>
          <a:stretch/>
        </p:blipFill>
        <p:spPr>
          <a:xfrm>
            <a:off x="2808499" y="2317121"/>
            <a:ext cx="643593" cy="552780"/>
          </a:xfrm>
          <a:prstGeom prst="rect">
            <a:avLst/>
          </a:prstGeom>
          <a:noFill/>
          <a:ln>
            <a:noFill/>
          </a:ln>
        </p:spPr>
      </p:pic>
      <p:pic>
        <p:nvPicPr>
          <p:cNvPr id="175" name="Google Shape;175;p23"/>
          <p:cNvPicPr preferRelativeResize="0"/>
          <p:nvPr/>
        </p:nvPicPr>
        <p:blipFill rotWithShape="1">
          <a:blip r:embed="rId3">
            <a:alphaModFix/>
          </a:blip>
          <a:srcRect/>
          <a:stretch/>
        </p:blipFill>
        <p:spPr>
          <a:xfrm>
            <a:off x="2089329" y="3304149"/>
            <a:ext cx="643593" cy="552780"/>
          </a:xfrm>
          <a:prstGeom prst="rect">
            <a:avLst/>
          </a:prstGeom>
          <a:noFill/>
          <a:ln>
            <a:noFill/>
          </a:ln>
        </p:spPr>
      </p:pic>
      <p:pic>
        <p:nvPicPr>
          <p:cNvPr id="176" name="Google Shape;176;p23"/>
          <p:cNvPicPr preferRelativeResize="0"/>
          <p:nvPr/>
        </p:nvPicPr>
        <p:blipFill rotWithShape="1">
          <a:blip r:embed="rId3">
            <a:alphaModFix/>
          </a:blip>
          <a:srcRect/>
          <a:stretch/>
        </p:blipFill>
        <p:spPr>
          <a:xfrm>
            <a:off x="7816547" y="2198656"/>
            <a:ext cx="643593" cy="552780"/>
          </a:xfrm>
          <a:prstGeom prst="rect">
            <a:avLst/>
          </a:prstGeom>
          <a:noFill/>
          <a:ln>
            <a:noFill/>
          </a:ln>
        </p:spPr>
      </p:pic>
      <p:pic>
        <p:nvPicPr>
          <p:cNvPr id="177" name="Google Shape;177;p23"/>
          <p:cNvPicPr preferRelativeResize="0"/>
          <p:nvPr/>
        </p:nvPicPr>
        <p:blipFill rotWithShape="1">
          <a:blip r:embed="rId3">
            <a:alphaModFix/>
          </a:blip>
          <a:srcRect/>
          <a:stretch/>
        </p:blipFill>
        <p:spPr>
          <a:xfrm>
            <a:off x="7768257" y="2569718"/>
            <a:ext cx="643593" cy="552780"/>
          </a:xfrm>
          <a:prstGeom prst="rect">
            <a:avLst/>
          </a:prstGeom>
          <a:noFill/>
          <a:ln>
            <a:noFill/>
          </a:ln>
        </p:spPr>
      </p:pic>
      <p:pic>
        <p:nvPicPr>
          <p:cNvPr id="178" name="Google Shape;178;p23"/>
          <p:cNvPicPr preferRelativeResize="0"/>
          <p:nvPr/>
        </p:nvPicPr>
        <p:blipFill rotWithShape="1">
          <a:blip r:embed="rId3">
            <a:alphaModFix/>
          </a:blip>
          <a:srcRect/>
          <a:stretch/>
        </p:blipFill>
        <p:spPr>
          <a:xfrm>
            <a:off x="8256381" y="1721529"/>
            <a:ext cx="643593" cy="552780"/>
          </a:xfrm>
          <a:prstGeom prst="rect">
            <a:avLst/>
          </a:prstGeom>
          <a:noFill/>
          <a:ln>
            <a:noFill/>
          </a:ln>
        </p:spPr>
      </p:pic>
      <p:pic>
        <p:nvPicPr>
          <p:cNvPr id="179" name="Google Shape;179;p23"/>
          <p:cNvPicPr preferRelativeResize="0"/>
          <p:nvPr/>
        </p:nvPicPr>
        <p:blipFill rotWithShape="1">
          <a:blip r:embed="rId3">
            <a:alphaModFix/>
          </a:blip>
          <a:srcRect l="16128" r="14726" b="23944"/>
          <a:stretch/>
        </p:blipFill>
        <p:spPr>
          <a:xfrm>
            <a:off x="8806854" y="1787707"/>
            <a:ext cx="445009" cy="420425"/>
          </a:xfrm>
          <a:prstGeom prst="rect">
            <a:avLst/>
          </a:prstGeom>
          <a:noFill/>
          <a:ln>
            <a:noFill/>
          </a:ln>
        </p:spPr>
      </p:pic>
      <p:pic>
        <p:nvPicPr>
          <p:cNvPr id="180" name="Google Shape;180;p23"/>
          <p:cNvPicPr preferRelativeResize="0"/>
          <p:nvPr/>
        </p:nvPicPr>
        <p:blipFill rotWithShape="1">
          <a:blip r:embed="rId4">
            <a:alphaModFix/>
          </a:blip>
          <a:srcRect l="16128" r="14726" b="23944"/>
          <a:stretch/>
        </p:blipFill>
        <p:spPr>
          <a:xfrm>
            <a:off x="9377234" y="1976538"/>
            <a:ext cx="445009" cy="420425"/>
          </a:xfrm>
          <a:prstGeom prst="rect">
            <a:avLst/>
          </a:prstGeom>
          <a:noFill/>
          <a:ln>
            <a:noFill/>
          </a:ln>
        </p:spPr>
      </p:pic>
      <p:pic>
        <p:nvPicPr>
          <p:cNvPr id="181" name="Google Shape;181;p23"/>
          <p:cNvPicPr preferRelativeResize="0"/>
          <p:nvPr/>
        </p:nvPicPr>
        <p:blipFill rotWithShape="1">
          <a:blip r:embed="rId3">
            <a:alphaModFix/>
          </a:blip>
          <a:srcRect/>
          <a:stretch/>
        </p:blipFill>
        <p:spPr>
          <a:xfrm>
            <a:off x="9589662" y="2340086"/>
            <a:ext cx="643593" cy="552780"/>
          </a:xfrm>
          <a:prstGeom prst="rect">
            <a:avLst/>
          </a:prstGeom>
          <a:noFill/>
          <a:ln>
            <a:noFill/>
          </a:ln>
        </p:spPr>
      </p:pic>
      <p:pic>
        <p:nvPicPr>
          <p:cNvPr id="182" name="Google Shape;182;p23"/>
          <p:cNvPicPr preferRelativeResize="0"/>
          <p:nvPr/>
        </p:nvPicPr>
        <p:blipFill rotWithShape="1">
          <a:blip r:embed="rId3">
            <a:alphaModFix/>
          </a:blip>
          <a:srcRect/>
          <a:stretch/>
        </p:blipFill>
        <p:spPr>
          <a:xfrm>
            <a:off x="5018219" y="2922768"/>
            <a:ext cx="643593" cy="552780"/>
          </a:xfrm>
          <a:prstGeom prst="rect">
            <a:avLst/>
          </a:prstGeom>
          <a:noFill/>
          <a:ln>
            <a:noFill/>
          </a:ln>
        </p:spPr>
      </p:pic>
      <p:pic>
        <p:nvPicPr>
          <p:cNvPr id="183" name="Google Shape;183;p23"/>
          <p:cNvPicPr preferRelativeResize="0"/>
          <p:nvPr/>
        </p:nvPicPr>
        <p:blipFill rotWithShape="1">
          <a:blip r:embed="rId3">
            <a:alphaModFix/>
          </a:blip>
          <a:srcRect/>
          <a:stretch/>
        </p:blipFill>
        <p:spPr>
          <a:xfrm>
            <a:off x="8337059" y="2148184"/>
            <a:ext cx="643593" cy="552780"/>
          </a:xfrm>
          <a:prstGeom prst="rect">
            <a:avLst/>
          </a:prstGeom>
          <a:noFill/>
          <a:ln>
            <a:noFill/>
          </a:ln>
        </p:spPr>
      </p:pic>
      <p:pic>
        <p:nvPicPr>
          <p:cNvPr id="184" name="Google Shape;184;p23"/>
          <p:cNvPicPr preferRelativeResize="0"/>
          <p:nvPr/>
        </p:nvPicPr>
        <p:blipFill rotWithShape="1">
          <a:blip r:embed="rId3">
            <a:alphaModFix/>
          </a:blip>
          <a:srcRect/>
          <a:stretch/>
        </p:blipFill>
        <p:spPr>
          <a:xfrm>
            <a:off x="9251863" y="2698556"/>
            <a:ext cx="643593" cy="552780"/>
          </a:xfrm>
          <a:prstGeom prst="rect">
            <a:avLst/>
          </a:prstGeom>
          <a:noFill/>
          <a:ln>
            <a:noFill/>
          </a:ln>
        </p:spPr>
      </p:pic>
      <p:pic>
        <p:nvPicPr>
          <p:cNvPr id="185" name="Google Shape;185;p23"/>
          <p:cNvPicPr preferRelativeResize="0"/>
          <p:nvPr/>
        </p:nvPicPr>
        <p:blipFill rotWithShape="1">
          <a:blip r:embed="rId3">
            <a:alphaModFix/>
          </a:blip>
          <a:srcRect/>
          <a:stretch/>
        </p:blipFill>
        <p:spPr>
          <a:xfrm>
            <a:off x="8849771" y="2282674"/>
            <a:ext cx="643593" cy="552780"/>
          </a:xfrm>
          <a:prstGeom prst="rect">
            <a:avLst/>
          </a:prstGeom>
          <a:noFill/>
          <a:ln>
            <a:noFill/>
          </a:ln>
        </p:spPr>
      </p:pic>
      <p:pic>
        <p:nvPicPr>
          <p:cNvPr id="186" name="Google Shape;186;p23"/>
          <p:cNvPicPr preferRelativeResize="0"/>
          <p:nvPr/>
        </p:nvPicPr>
        <p:blipFill rotWithShape="1">
          <a:blip r:embed="rId3">
            <a:alphaModFix/>
          </a:blip>
          <a:srcRect/>
          <a:stretch/>
        </p:blipFill>
        <p:spPr>
          <a:xfrm>
            <a:off x="8697777" y="2719938"/>
            <a:ext cx="643593" cy="552780"/>
          </a:xfrm>
          <a:prstGeom prst="rect">
            <a:avLst/>
          </a:prstGeom>
          <a:noFill/>
          <a:ln>
            <a:noFill/>
          </a:ln>
        </p:spPr>
      </p:pic>
      <p:pic>
        <p:nvPicPr>
          <p:cNvPr id="187" name="Google Shape;187;p23"/>
          <p:cNvPicPr preferRelativeResize="0"/>
          <p:nvPr/>
        </p:nvPicPr>
        <p:blipFill rotWithShape="1">
          <a:blip r:embed="rId3">
            <a:alphaModFix/>
          </a:blip>
          <a:srcRect/>
          <a:stretch/>
        </p:blipFill>
        <p:spPr>
          <a:xfrm>
            <a:off x="5378535" y="1883776"/>
            <a:ext cx="643593" cy="552780"/>
          </a:xfrm>
          <a:prstGeom prst="rect">
            <a:avLst/>
          </a:prstGeom>
          <a:noFill/>
          <a:ln>
            <a:noFill/>
          </a:ln>
        </p:spPr>
      </p:pic>
      <p:pic>
        <p:nvPicPr>
          <p:cNvPr id="188" name="Google Shape;188;p23"/>
          <p:cNvPicPr preferRelativeResize="0"/>
          <p:nvPr/>
        </p:nvPicPr>
        <p:blipFill rotWithShape="1">
          <a:blip r:embed="rId3">
            <a:alphaModFix/>
          </a:blip>
          <a:srcRect/>
          <a:stretch/>
        </p:blipFill>
        <p:spPr>
          <a:xfrm>
            <a:off x="5973512" y="1874240"/>
            <a:ext cx="643593" cy="552780"/>
          </a:xfrm>
          <a:prstGeom prst="rect">
            <a:avLst/>
          </a:prstGeom>
          <a:noFill/>
          <a:ln>
            <a:noFill/>
          </a:ln>
        </p:spPr>
      </p:pic>
      <p:pic>
        <p:nvPicPr>
          <p:cNvPr id="189" name="Google Shape;189;p23"/>
          <p:cNvPicPr preferRelativeResize="0"/>
          <p:nvPr/>
        </p:nvPicPr>
        <p:blipFill rotWithShape="1">
          <a:blip r:embed="rId3">
            <a:alphaModFix/>
          </a:blip>
          <a:srcRect/>
          <a:stretch/>
        </p:blipFill>
        <p:spPr>
          <a:xfrm>
            <a:off x="6521226" y="1911124"/>
            <a:ext cx="643593" cy="552780"/>
          </a:xfrm>
          <a:prstGeom prst="rect">
            <a:avLst/>
          </a:prstGeom>
          <a:noFill/>
          <a:ln>
            <a:noFill/>
          </a:ln>
        </p:spPr>
      </p:pic>
      <p:pic>
        <p:nvPicPr>
          <p:cNvPr id="190" name="Google Shape;190;p23"/>
          <p:cNvPicPr preferRelativeResize="0"/>
          <p:nvPr/>
        </p:nvPicPr>
        <p:blipFill rotWithShape="1">
          <a:blip r:embed="rId3">
            <a:alphaModFix/>
          </a:blip>
          <a:srcRect/>
          <a:stretch/>
        </p:blipFill>
        <p:spPr>
          <a:xfrm>
            <a:off x="5055080" y="2444930"/>
            <a:ext cx="643593" cy="552780"/>
          </a:xfrm>
          <a:prstGeom prst="rect">
            <a:avLst/>
          </a:prstGeom>
          <a:noFill/>
          <a:ln>
            <a:noFill/>
          </a:ln>
        </p:spPr>
      </p:pic>
      <p:pic>
        <p:nvPicPr>
          <p:cNvPr id="191" name="Google Shape;191;p23"/>
          <p:cNvPicPr preferRelativeResize="0"/>
          <p:nvPr/>
        </p:nvPicPr>
        <p:blipFill rotWithShape="1">
          <a:blip r:embed="rId3">
            <a:alphaModFix/>
          </a:blip>
          <a:srcRect/>
          <a:stretch/>
        </p:blipFill>
        <p:spPr>
          <a:xfrm>
            <a:off x="6074112" y="2407510"/>
            <a:ext cx="643593" cy="552780"/>
          </a:xfrm>
          <a:prstGeom prst="rect">
            <a:avLst/>
          </a:prstGeom>
          <a:noFill/>
          <a:ln>
            <a:noFill/>
          </a:ln>
        </p:spPr>
      </p:pic>
      <p:pic>
        <p:nvPicPr>
          <p:cNvPr id="192" name="Google Shape;192;p23"/>
          <p:cNvPicPr preferRelativeResize="0"/>
          <p:nvPr/>
        </p:nvPicPr>
        <p:blipFill rotWithShape="1">
          <a:blip r:embed="rId3">
            <a:alphaModFix/>
          </a:blip>
          <a:srcRect/>
          <a:stretch/>
        </p:blipFill>
        <p:spPr>
          <a:xfrm>
            <a:off x="6097949" y="2932304"/>
            <a:ext cx="643593" cy="552780"/>
          </a:xfrm>
          <a:prstGeom prst="rect">
            <a:avLst/>
          </a:prstGeom>
          <a:noFill/>
          <a:ln>
            <a:noFill/>
          </a:ln>
        </p:spPr>
      </p:pic>
      <p:pic>
        <p:nvPicPr>
          <p:cNvPr id="193" name="Google Shape;193;p23"/>
          <p:cNvPicPr preferRelativeResize="0"/>
          <p:nvPr/>
        </p:nvPicPr>
        <p:blipFill rotWithShape="1">
          <a:blip r:embed="rId3">
            <a:alphaModFix/>
          </a:blip>
          <a:srcRect/>
          <a:stretch/>
        </p:blipFill>
        <p:spPr>
          <a:xfrm>
            <a:off x="6617105" y="2932304"/>
            <a:ext cx="643593" cy="552780"/>
          </a:xfrm>
          <a:prstGeom prst="rect">
            <a:avLst/>
          </a:prstGeom>
          <a:noFill/>
          <a:ln>
            <a:noFill/>
          </a:ln>
        </p:spPr>
      </p:pic>
      <p:pic>
        <p:nvPicPr>
          <p:cNvPr id="194" name="Google Shape;194;p23"/>
          <p:cNvPicPr preferRelativeResize="0"/>
          <p:nvPr/>
        </p:nvPicPr>
        <p:blipFill rotWithShape="1">
          <a:blip r:embed="rId3">
            <a:alphaModFix/>
          </a:blip>
          <a:srcRect/>
          <a:stretch/>
        </p:blipFill>
        <p:spPr>
          <a:xfrm>
            <a:off x="5551984" y="3310586"/>
            <a:ext cx="643593" cy="552780"/>
          </a:xfrm>
          <a:prstGeom prst="rect">
            <a:avLst/>
          </a:prstGeom>
          <a:noFill/>
          <a:ln>
            <a:noFill/>
          </a:ln>
        </p:spPr>
      </p:pic>
      <p:pic>
        <p:nvPicPr>
          <p:cNvPr id="195" name="Google Shape;195;p23"/>
          <p:cNvPicPr preferRelativeResize="0"/>
          <p:nvPr/>
        </p:nvPicPr>
        <p:blipFill rotWithShape="1">
          <a:blip r:embed="rId3">
            <a:alphaModFix/>
          </a:blip>
          <a:srcRect/>
          <a:stretch/>
        </p:blipFill>
        <p:spPr>
          <a:xfrm>
            <a:off x="6044241" y="3446254"/>
            <a:ext cx="643593" cy="552780"/>
          </a:xfrm>
          <a:prstGeom prst="rect">
            <a:avLst/>
          </a:prstGeom>
          <a:noFill/>
          <a:ln>
            <a:noFill/>
          </a:ln>
        </p:spPr>
      </p:pic>
      <p:pic>
        <p:nvPicPr>
          <p:cNvPr id="196" name="Google Shape;196;p23"/>
          <p:cNvPicPr preferRelativeResize="0"/>
          <p:nvPr/>
        </p:nvPicPr>
        <p:blipFill rotWithShape="1">
          <a:blip r:embed="rId3">
            <a:alphaModFix/>
          </a:blip>
          <a:srcRect/>
          <a:stretch/>
        </p:blipFill>
        <p:spPr>
          <a:xfrm>
            <a:off x="6517115" y="3475548"/>
            <a:ext cx="643593" cy="552780"/>
          </a:xfrm>
          <a:prstGeom prst="rect">
            <a:avLst/>
          </a:prstGeom>
          <a:noFill/>
          <a:ln>
            <a:noFill/>
          </a:ln>
        </p:spPr>
      </p:pic>
      <p:pic>
        <p:nvPicPr>
          <p:cNvPr id="197" name="Google Shape;197;p23"/>
          <p:cNvPicPr preferRelativeResize="0"/>
          <p:nvPr/>
        </p:nvPicPr>
        <p:blipFill rotWithShape="1">
          <a:blip r:embed="rId3">
            <a:alphaModFix/>
          </a:blip>
          <a:srcRect/>
          <a:stretch/>
        </p:blipFill>
        <p:spPr>
          <a:xfrm>
            <a:off x="5557311" y="2417318"/>
            <a:ext cx="643593" cy="552780"/>
          </a:xfrm>
          <a:prstGeom prst="rect">
            <a:avLst/>
          </a:prstGeom>
          <a:noFill/>
          <a:ln>
            <a:noFill/>
          </a:ln>
        </p:spPr>
      </p:pic>
      <p:sp>
        <p:nvSpPr>
          <p:cNvPr id="198" name="Google Shape;198;p23"/>
          <p:cNvSpPr/>
          <p:nvPr/>
        </p:nvSpPr>
        <p:spPr>
          <a:xfrm>
            <a:off x="2126123" y="1890768"/>
            <a:ext cx="7367241" cy="1811520"/>
          </a:xfrm>
          <a:custGeom>
            <a:avLst/>
            <a:gdLst/>
            <a:ahLst/>
            <a:cxnLst/>
            <a:rect l="0" t="0" r="0" b="0"/>
            <a:pathLst>
              <a:path w="120000" h="120000" extrusionOk="0">
                <a:moveTo>
                  <a:pt x="0" y="100086"/>
                </a:moveTo>
                <a:lnTo>
                  <a:pt x="27931" y="48733"/>
                </a:lnTo>
                <a:cubicBezTo>
                  <a:pt x="32614" y="40349"/>
                  <a:pt x="28103" y="49781"/>
                  <a:pt x="28103" y="49781"/>
                </a:cubicBezTo>
                <a:cubicBezTo>
                  <a:pt x="31637" y="61659"/>
                  <a:pt x="41034" y="119737"/>
                  <a:pt x="49137" y="119999"/>
                </a:cubicBezTo>
                <a:cubicBezTo>
                  <a:pt x="57241" y="120261"/>
                  <a:pt x="68793" y="53187"/>
                  <a:pt x="76724" y="51353"/>
                </a:cubicBezTo>
                <a:cubicBezTo>
                  <a:pt x="84655" y="49519"/>
                  <a:pt x="91350" y="108820"/>
                  <a:pt x="96724" y="108994"/>
                </a:cubicBezTo>
                <a:cubicBezTo>
                  <a:pt x="102097" y="109169"/>
                  <a:pt x="105086" y="70567"/>
                  <a:pt x="108965" y="52401"/>
                </a:cubicBezTo>
                <a:cubicBezTo>
                  <a:pt x="112844" y="34235"/>
                  <a:pt x="116422" y="17117"/>
                  <a:pt x="120000" y="0"/>
                </a:cubicBezTo>
              </a:path>
            </a:pathLst>
          </a:custGeom>
          <a:noFill/>
          <a:ln w="1143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23"/>
          <p:cNvSpPr txBox="1"/>
          <p:nvPr/>
        </p:nvSpPr>
        <p:spPr>
          <a:xfrm>
            <a:off x="2240887" y="4307063"/>
            <a:ext cx="846362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Random 			 			  Uniform 		    			Clustered	 		</a:t>
            </a:r>
            <a:endParaRPr sz="1800">
              <a:solidFill>
                <a:schemeClr val="dk1"/>
              </a:solidFill>
              <a:latin typeface="Calibri"/>
              <a:ea typeface="Calibri"/>
              <a:cs typeface="Calibri"/>
              <a:sym typeface="Calibri"/>
            </a:endParaRPr>
          </a:p>
        </p:txBody>
      </p:sp>
      <p:sp>
        <p:nvSpPr>
          <p:cNvPr id="200" name="Google Shape;200;p23"/>
          <p:cNvSpPr txBox="1">
            <a:spLocks noGrp="1"/>
          </p:cNvSpPr>
          <p:nvPr>
            <p:ph type="title" idx="4294967295"/>
          </p:nvPr>
        </p:nvSpPr>
        <p:spPr>
          <a:xfrm>
            <a:off x="2065266" y="5054761"/>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Different patterns predict processes, behaviors, life history</a:t>
            </a:r>
            <a:br>
              <a:rPr lang="en-US" sz="3959" b="0" i="0" u="none" strike="noStrike" cap="none">
                <a:solidFill>
                  <a:schemeClr val="dk1"/>
                </a:solidFill>
                <a:latin typeface="Calibri"/>
                <a:ea typeface="Calibri"/>
                <a:cs typeface="Calibri"/>
                <a:sym typeface="Calibri"/>
              </a:rPr>
            </a:br>
            <a:endParaRPr sz="1620" b="0" i="0" u="none" strike="noStrike" cap="none">
              <a:solidFill>
                <a:schemeClr val="dk1"/>
              </a:solidFill>
              <a:latin typeface="Calibri"/>
              <a:ea typeface="Calibri"/>
              <a:cs typeface="Calibri"/>
              <a:sym typeface="Calibri"/>
            </a:endParaRPr>
          </a:p>
        </p:txBody>
      </p:sp>
      <p:pic>
        <p:nvPicPr>
          <p:cNvPr id="201" name="Google Shape;201;p23"/>
          <p:cNvPicPr preferRelativeResize="0"/>
          <p:nvPr/>
        </p:nvPicPr>
        <p:blipFill rotWithShape="1">
          <a:blip r:embed="rId3">
            <a:alphaModFix/>
          </a:blip>
          <a:srcRect/>
          <a:stretch/>
        </p:blipFill>
        <p:spPr>
          <a:xfrm>
            <a:off x="3452092" y="1915288"/>
            <a:ext cx="643593" cy="552780"/>
          </a:xfrm>
          <a:prstGeom prst="rect">
            <a:avLst/>
          </a:prstGeom>
          <a:noFill/>
          <a:ln>
            <a:noFill/>
          </a:ln>
        </p:spPr>
      </p:pic>
      <p:pic>
        <p:nvPicPr>
          <p:cNvPr id="202" name="Google Shape;202;p23"/>
          <p:cNvPicPr preferRelativeResize="0"/>
          <p:nvPr/>
        </p:nvPicPr>
        <p:blipFill rotWithShape="1">
          <a:blip r:embed="rId3">
            <a:alphaModFix/>
          </a:blip>
          <a:srcRect/>
          <a:stretch/>
        </p:blipFill>
        <p:spPr>
          <a:xfrm>
            <a:off x="2808499" y="1664360"/>
            <a:ext cx="643593" cy="552780"/>
          </a:xfrm>
          <a:prstGeom prst="rect">
            <a:avLst/>
          </a:prstGeom>
          <a:noFill/>
          <a:ln>
            <a:noFill/>
          </a:ln>
        </p:spPr>
      </p:pic>
      <p:pic>
        <p:nvPicPr>
          <p:cNvPr id="203" name="Google Shape;203;p23"/>
          <p:cNvPicPr preferRelativeResize="0"/>
          <p:nvPr/>
        </p:nvPicPr>
        <p:blipFill rotWithShape="1">
          <a:blip r:embed="rId3">
            <a:alphaModFix/>
          </a:blip>
          <a:srcRect/>
          <a:stretch/>
        </p:blipFill>
        <p:spPr>
          <a:xfrm>
            <a:off x="1945450" y="2468068"/>
            <a:ext cx="643593" cy="552780"/>
          </a:xfrm>
          <a:prstGeom prst="rect">
            <a:avLst/>
          </a:prstGeom>
          <a:noFill/>
          <a:ln>
            <a:noFill/>
          </a:ln>
        </p:spPr>
      </p:pic>
      <p:pic>
        <p:nvPicPr>
          <p:cNvPr id="204" name="Google Shape;204;p23"/>
          <p:cNvPicPr preferRelativeResize="0"/>
          <p:nvPr/>
        </p:nvPicPr>
        <p:blipFill rotWithShape="1">
          <a:blip r:embed="rId3">
            <a:alphaModFix/>
          </a:blip>
          <a:srcRect/>
          <a:stretch/>
        </p:blipFill>
        <p:spPr>
          <a:xfrm>
            <a:off x="2312953" y="1669354"/>
            <a:ext cx="643593" cy="552780"/>
          </a:xfrm>
          <a:prstGeom prst="rect">
            <a:avLst/>
          </a:prstGeom>
          <a:noFill/>
          <a:ln>
            <a:noFill/>
          </a:ln>
        </p:spPr>
      </p:pic>
      <p:pic>
        <p:nvPicPr>
          <p:cNvPr id="205" name="Google Shape;205;p23"/>
          <p:cNvPicPr preferRelativeResize="0"/>
          <p:nvPr/>
        </p:nvPicPr>
        <p:blipFill rotWithShape="1">
          <a:blip r:embed="rId3">
            <a:alphaModFix/>
          </a:blip>
          <a:srcRect l="16128" r="14726" b="23944"/>
          <a:stretch/>
        </p:blipFill>
        <p:spPr>
          <a:xfrm>
            <a:off x="2907792" y="3370328"/>
            <a:ext cx="445009" cy="420425"/>
          </a:xfrm>
          <a:prstGeom prst="rect">
            <a:avLst/>
          </a:prstGeom>
          <a:noFill/>
          <a:ln>
            <a:noFill/>
          </a:ln>
        </p:spPr>
      </p:pic>
      <p:sp>
        <p:nvSpPr>
          <p:cNvPr id="206" name="Google Shape;206;p23"/>
          <p:cNvSpPr txBox="1"/>
          <p:nvPr/>
        </p:nvSpPr>
        <p:spPr>
          <a:xfrm>
            <a:off x="1547012" y="220881"/>
            <a:ext cx="82296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Issue 2: Spatial indexing, i.e. spatial autocorrelation</a:t>
            </a:r>
            <a:endParaRPr/>
          </a:p>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 </a:t>
            </a:r>
            <a:endParaRPr sz="4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p:nvPr/>
        </p:nvSpPr>
        <p:spPr>
          <a:xfrm>
            <a:off x="831477" y="2224012"/>
            <a:ext cx="10894358" cy="31085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err="1">
                <a:solidFill>
                  <a:schemeClr val="dk1"/>
                </a:solidFill>
                <a:latin typeface="Calibri"/>
                <a:ea typeface="Calibri"/>
                <a:cs typeface="Calibri"/>
                <a:sym typeface="Calibri"/>
              </a:rPr>
              <a:t>Submodel</a:t>
            </a:r>
            <a:r>
              <a:rPr lang="en-US" sz="2800" dirty="0">
                <a:solidFill>
                  <a:schemeClr val="dk1"/>
                </a:solidFill>
                <a:latin typeface="Calibri"/>
                <a:ea typeface="Calibri"/>
                <a:cs typeface="Calibri"/>
                <a:sym typeface="Calibri"/>
              </a:rPr>
              <a:t> 1: Model for abundance (N) solves issue 1</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N</a:t>
            </a:r>
            <a:r>
              <a:rPr lang="en-US" sz="2800" baseline="-25000" dirty="0">
                <a:solidFill>
                  <a:schemeClr val="dk1"/>
                </a:solidFill>
                <a:latin typeface="Calibri"/>
                <a:ea typeface="Calibri"/>
                <a:cs typeface="Calibri"/>
                <a:sym typeface="Calibri"/>
              </a:rPr>
              <a:t>it</a:t>
            </a:r>
            <a:r>
              <a:rPr lang="en-US" sz="2800" dirty="0">
                <a:solidFill>
                  <a:schemeClr val="dk1"/>
                </a:solidFill>
                <a:latin typeface="Calibri"/>
                <a:ea typeface="Calibri"/>
                <a:cs typeface="Calibri"/>
                <a:sym typeface="Calibri"/>
              </a:rPr>
              <a:t> ~ f(</a:t>
            </a:r>
            <a:r>
              <a:rPr lang="en-US" sz="2800" dirty="0" err="1">
                <a:solidFill>
                  <a:schemeClr val="dk1"/>
                </a:solidFill>
                <a:latin typeface="Calibri"/>
                <a:ea typeface="Calibri"/>
                <a:cs typeface="Calibri"/>
                <a:sym typeface="Calibri"/>
              </a:rPr>
              <a:t>λ</a:t>
            </a:r>
            <a:r>
              <a:rPr lang="en-US" sz="2800" baseline="-25000" dirty="0" err="1">
                <a:solidFill>
                  <a:schemeClr val="dk1"/>
                </a:solidFill>
                <a:latin typeface="Calibri"/>
                <a:ea typeface="Calibri"/>
                <a:cs typeface="Calibri"/>
                <a:sym typeface="Calibri"/>
              </a:rPr>
              <a:t>i</a:t>
            </a:r>
            <a:r>
              <a:rPr lang="en-US" sz="2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err="1">
                <a:solidFill>
                  <a:schemeClr val="dk1"/>
                </a:solidFill>
                <a:latin typeface="Calibri"/>
                <a:ea typeface="Calibri"/>
                <a:cs typeface="Calibri"/>
                <a:sym typeface="Calibri"/>
              </a:rPr>
              <a:t>Submodel</a:t>
            </a:r>
            <a:r>
              <a:rPr lang="en-US" sz="2800" dirty="0">
                <a:solidFill>
                  <a:schemeClr val="dk1"/>
                </a:solidFill>
                <a:latin typeface="Calibri"/>
                <a:ea typeface="Calibri"/>
                <a:cs typeface="Calibri"/>
                <a:sym typeface="Calibri"/>
              </a:rPr>
              <a:t> 2: Model for latent variation – spatial, temporal solves issue 2</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C</a:t>
            </a:r>
            <a:r>
              <a:rPr lang="en-US" sz="2800" baseline="-25000" dirty="0" err="1">
                <a:solidFill>
                  <a:schemeClr val="dk1"/>
                </a:solidFill>
                <a:latin typeface="Calibri"/>
                <a:ea typeface="Calibri"/>
                <a:cs typeface="Calibri"/>
                <a:sym typeface="Calibri"/>
              </a:rPr>
              <a:t>ijt</a:t>
            </a:r>
            <a:r>
              <a:rPr lang="en-US" sz="2800" dirty="0">
                <a:solidFill>
                  <a:schemeClr val="dk1"/>
                </a:solidFill>
                <a:latin typeface="Calibri"/>
                <a:ea typeface="Calibri"/>
                <a:cs typeface="Calibri"/>
                <a:sym typeface="Calibri"/>
              </a:rPr>
              <a:t> ~g(N</a:t>
            </a:r>
            <a:r>
              <a:rPr lang="en-US" sz="2800" baseline="-25000" dirty="0">
                <a:solidFill>
                  <a:schemeClr val="dk1"/>
                </a:solidFill>
                <a:latin typeface="Calibri"/>
                <a:ea typeface="Calibri"/>
                <a:cs typeface="Calibri"/>
                <a:sym typeface="Calibri"/>
              </a:rPr>
              <a:t>it</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p</a:t>
            </a:r>
            <a:r>
              <a:rPr lang="en-US" sz="2800" baseline="-25000" dirty="0" err="1">
                <a:solidFill>
                  <a:schemeClr val="dk1"/>
                </a:solidFill>
                <a:latin typeface="Calibri"/>
                <a:ea typeface="Calibri"/>
                <a:cs typeface="Calibri"/>
                <a:sym typeface="Calibri"/>
              </a:rPr>
              <a:t>ijt</a:t>
            </a:r>
            <a:r>
              <a:rPr lang="en-US" sz="2800" dirty="0">
                <a:solidFill>
                  <a:schemeClr val="dk1"/>
                </a:solidFill>
                <a:latin typeface="Calibri"/>
                <a:ea typeface="Calibri"/>
                <a:cs typeface="Calibri"/>
                <a:sym typeface="Calibri"/>
              </a:rPr>
              <a:t>) </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213" name="Google Shape;213;p24"/>
          <p:cNvSpPr txBox="1"/>
          <p:nvPr/>
        </p:nvSpPr>
        <p:spPr>
          <a:xfrm>
            <a:off x="1943100" y="578989"/>
            <a:ext cx="82296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i="1">
                <a:solidFill>
                  <a:schemeClr val="dk1"/>
                </a:solidFill>
                <a:latin typeface="Calibri"/>
                <a:ea typeface="Calibri"/>
                <a:cs typeface="Calibri"/>
                <a:sym typeface="Calibri"/>
              </a:rPr>
              <a:t>N</a:t>
            </a:r>
            <a:r>
              <a:rPr lang="en-US" sz="4000">
                <a:solidFill>
                  <a:schemeClr val="dk1"/>
                </a:solidFill>
                <a:latin typeface="Calibri"/>
                <a:ea typeface="Calibri"/>
                <a:cs typeface="Calibri"/>
                <a:sym typeface="Calibri"/>
              </a:rPr>
              <a:t>-mixture models solve both issues: </a:t>
            </a:r>
            <a:endParaRPr sz="4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6"/>
          <p:cNvSpPr txBox="1"/>
          <p:nvPr/>
        </p:nvSpPr>
        <p:spPr>
          <a:xfrm>
            <a:off x="685800" y="578989"/>
            <a:ext cx="115062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Model assumptions</a:t>
            </a: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-Sites still closed to immigration/emigration</a:t>
            </a:r>
            <a:endParaRPr/>
          </a:p>
          <a:p>
            <a:pPr marL="0" marR="0" lvl="0" indent="0" algn="ctr" rtl="0">
              <a:spcBef>
                <a:spcPts val="0"/>
              </a:spcBef>
              <a:spcAft>
                <a:spcPts val="0"/>
              </a:spcAft>
              <a:buClr>
                <a:schemeClr val="dk1"/>
              </a:buClr>
              <a:buFont typeface="Calibri"/>
              <a:buNone/>
            </a:pP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-Detection process is independent at each site, </a:t>
            </a: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but now it can can vary among sites</a:t>
            </a: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4000" i="1">
                <a:solidFill>
                  <a:schemeClr val="dk1"/>
                </a:solidFill>
                <a:latin typeface="Calibri"/>
                <a:ea typeface="Calibri"/>
                <a:cs typeface="Calibri"/>
                <a:sym typeface="Calibri"/>
              </a:rPr>
              <a:t>Useful case study: St. Croix ground lizard</a:t>
            </a:r>
            <a:endParaRPr sz="4000" i="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7"/>
          <p:cNvPicPr preferRelativeResize="0"/>
          <p:nvPr/>
        </p:nvPicPr>
        <p:blipFill rotWithShape="1">
          <a:blip r:embed="rId3">
            <a:alphaModFix/>
          </a:blip>
          <a:srcRect t="1332" r="9206" b="42916"/>
          <a:stretch/>
        </p:blipFill>
        <p:spPr>
          <a:xfrm>
            <a:off x="2641275" y="3142875"/>
            <a:ext cx="8301924" cy="2867650"/>
          </a:xfrm>
          <a:prstGeom prst="rect">
            <a:avLst/>
          </a:prstGeom>
          <a:noFill/>
          <a:ln>
            <a:noFill/>
          </a:ln>
        </p:spPr>
      </p:pic>
      <p:pic>
        <p:nvPicPr>
          <p:cNvPr id="240" name="Google Shape;240;p27"/>
          <p:cNvPicPr preferRelativeResize="0"/>
          <p:nvPr/>
        </p:nvPicPr>
        <p:blipFill rotWithShape="1">
          <a:blip r:embed="rId4">
            <a:alphaModFix/>
          </a:blip>
          <a:srcRect b="18745"/>
          <a:stretch/>
        </p:blipFill>
        <p:spPr>
          <a:xfrm>
            <a:off x="3368325" y="263575"/>
            <a:ext cx="7633099" cy="3217600"/>
          </a:xfrm>
          <a:prstGeom prst="rect">
            <a:avLst/>
          </a:prstGeom>
          <a:noFill/>
          <a:ln>
            <a:noFill/>
          </a:ln>
        </p:spPr>
      </p:pic>
      <p:sp>
        <p:nvSpPr>
          <p:cNvPr id="241" name="Google Shape;241;p27"/>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i="1">
                <a:solidFill>
                  <a:schemeClr val="dk1"/>
                </a:solidFill>
                <a:latin typeface="Calibri"/>
                <a:ea typeface="Calibri"/>
                <a:cs typeface="Calibri"/>
                <a:sym typeface="Calibri"/>
              </a:rPr>
              <a:t>St. Croix ground lizard</a:t>
            </a:r>
            <a:endParaRPr sz="4000" i="1">
              <a:solidFill>
                <a:schemeClr val="dk1"/>
              </a:solidFill>
              <a:latin typeface="Calibri"/>
              <a:ea typeface="Calibri"/>
              <a:cs typeface="Calibri"/>
              <a:sym typeface="Calibri"/>
            </a:endParaRPr>
          </a:p>
        </p:txBody>
      </p:sp>
      <p:cxnSp>
        <p:nvCxnSpPr>
          <p:cNvPr id="242" name="Google Shape;242;p27"/>
          <p:cNvCxnSpPr/>
          <p:nvPr/>
        </p:nvCxnSpPr>
        <p:spPr>
          <a:xfrm rot="10800000" flipH="1">
            <a:off x="8197325" y="1141150"/>
            <a:ext cx="527400" cy="189300"/>
          </a:xfrm>
          <a:prstGeom prst="straightConnector1">
            <a:avLst/>
          </a:prstGeom>
          <a:noFill/>
          <a:ln w="9525" cap="flat" cmpd="sng">
            <a:solidFill>
              <a:schemeClr val="dk2"/>
            </a:solidFill>
            <a:prstDash val="solid"/>
            <a:round/>
            <a:headEnd type="none" w="med" len="med"/>
            <a:tailEnd type="triangle" w="med" len="med"/>
          </a:ln>
        </p:spPr>
      </p:cxnSp>
      <p:sp>
        <p:nvSpPr>
          <p:cNvPr id="243" name="Google Shape;243;p27"/>
          <p:cNvSpPr txBox="1"/>
          <p:nvPr/>
        </p:nvSpPr>
        <p:spPr>
          <a:xfrm>
            <a:off x="8657100" y="1174900"/>
            <a:ext cx="3665700" cy="12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800"/>
              <a:t>57 individuals</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1663775" y="383525"/>
            <a:ext cx="11403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a:solidFill>
                  <a:schemeClr val="dk1"/>
                </a:solidFill>
                <a:latin typeface="Calibri"/>
                <a:ea typeface="Calibri"/>
                <a:cs typeface="Calibri"/>
                <a:sym typeface="Calibri"/>
              </a:rPr>
              <a:t>Assumption: Site independence</a:t>
            </a:r>
            <a:endParaRPr sz="4000">
              <a:solidFill>
                <a:schemeClr val="dk1"/>
              </a:solidFill>
              <a:latin typeface="Calibri"/>
              <a:ea typeface="Calibri"/>
              <a:cs typeface="Calibri"/>
              <a:sym typeface="Calibri"/>
            </a:endParaRPr>
          </a:p>
        </p:txBody>
      </p:sp>
      <p:sp>
        <p:nvSpPr>
          <p:cNvPr id="250" name="Google Shape;250;p28"/>
          <p:cNvSpPr txBox="1"/>
          <p:nvPr/>
        </p:nvSpPr>
        <p:spPr>
          <a:xfrm>
            <a:off x="532900" y="3858000"/>
            <a:ext cx="115482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a:solidFill>
                  <a:schemeClr val="dk1"/>
                </a:solidFill>
                <a:latin typeface="Calibri"/>
                <a:ea typeface="Calibri"/>
                <a:cs typeface="Calibri"/>
                <a:sym typeface="Calibri"/>
              </a:rPr>
              <a:t>Each site was &gt;80 m apart, </a:t>
            </a:r>
            <a:endParaRPr sz="4000">
              <a:solidFill>
                <a:schemeClr val="dk1"/>
              </a:solidFill>
              <a:latin typeface="Calibri"/>
              <a:ea typeface="Calibri"/>
              <a:cs typeface="Calibri"/>
              <a:sym typeface="Calibri"/>
            </a:endParaRPr>
          </a:p>
          <a:p>
            <a:pPr marL="0" lvl="0" indent="0" algn="ctr" rtl="0">
              <a:spcBef>
                <a:spcPts val="0"/>
              </a:spcBef>
              <a:spcAft>
                <a:spcPts val="0"/>
              </a:spcAft>
              <a:buNone/>
            </a:pPr>
            <a:r>
              <a:rPr lang="en-US" sz="4000">
                <a:solidFill>
                  <a:schemeClr val="dk1"/>
                </a:solidFill>
                <a:latin typeface="Calibri"/>
                <a:ea typeface="Calibri"/>
                <a:cs typeface="Calibri"/>
                <a:sym typeface="Calibri"/>
              </a:rPr>
              <a:t>Surveyed within 4 days,</a:t>
            </a:r>
            <a:endParaRPr sz="4000">
              <a:solidFill>
                <a:schemeClr val="dk1"/>
              </a:solidFill>
              <a:latin typeface="Calibri"/>
              <a:ea typeface="Calibri"/>
              <a:cs typeface="Calibri"/>
              <a:sym typeface="Calibri"/>
            </a:endParaRPr>
          </a:p>
          <a:p>
            <a:pPr marL="0" lvl="0" indent="0" algn="ctr" rtl="0">
              <a:spcBef>
                <a:spcPts val="0"/>
              </a:spcBef>
              <a:spcAft>
                <a:spcPts val="0"/>
              </a:spcAft>
              <a:buNone/>
            </a:pPr>
            <a:r>
              <a:rPr lang="en-US" sz="4000">
                <a:solidFill>
                  <a:schemeClr val="dk1"/>
                </a:solidFill>
                <a:latin typeface="Calibri"/>
                <a:ea typeface="Calibri"/>
                <a:cs typeface="Calibri"/>
                <a:sym typeface="Calibri"/>
              </a:rPr>
              <a:t>Sites randomly stratified by habitat</a:t>
            </a:r>
            <a:endParaRPr sz="4000">
              <a:solidFill>
                <a:schemeClr val="dk1"/>
              </a:solidFill>
              <a:latin typeface="Calibri"/>
              <a:ea typeface="Calibri"/>
              <a:cs typeface="Calibri"/>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pic>
        <p:nvPicPr>
          <p:cNvPr id="252" name="Google Shape;252;p28"/>
          <p:cNvPicPr preferRelativeResize="0"/>
          <p:nvPr/>
        </p:nvPicPr>
        <p:blipFill>
          <a:blip r:embed="rId3">
            <a:alphaModFix/>
          </a:blip>
          <a:stretch>
            <a:fillRect/>
          </a:stretch>
        </p:blipFill>
        <p:spPr>
          <a:xfrm>
            <a:off x="696775" y="1282175"/>
            <a:ext cx="11220450" cy="3238500"/>
          </a:xfrm>
          <a:prstGeom prst="rect">
            <a:avLst/>
          </a:prstGeom>
          <a:noFill/>
          <a:ln w="9525" cap="flat" cmpd="sng">
            <a:solidFill>
              <a:srgbClr val="000000"/>
            </a:solidFill>
            <a:prstDash val="solid"/>
            <a:round/>
            <a:headEnd type="none" w="sm" len="sm"/>
            <a:tailEnd type="none" w="sm" len="sm"/>
          </a:ln>
        </p:spPr>
      </p:pic>
      <p:pic>
        <p:nvPicPr>
          <p:cNvPr id="253" name="Google Shape;253;p28"/>
          <p:cNvPicPr preferRelativeResize="0"/>
          <p:nvPr/>
        </p:nvPicPr>
        <p:blipFill>
          <a:blip r:embed="rId4">
            <a:alphaModFix/>
          </a:blip>
          <a:stretch>
            <a:fillRect/>
          </a:stretch>
        </p:blipFill>
        <p:spPr>
          <a:xfrm>
            <a:off x="8988875" y="2071363"/>
            <a:ext cx="3962400" cy="695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9"/>
          <p:cNvPicPr preferRelativeResize="0"/>
          <p:nvPr/>
        </p:nvPicPr>
        <p:blipFill>
          <a:blip r:embed="rId3">
            <a:alphaModFix/>
          </a:blip>
          <a:stretch>
            <a:fillRect/>
          </a:stretch>
        </p:blipFill>
        <p:spPr>
          <a:xfrm>
            <a:off x="589913" y="-30054"/>
            <a:ext cx="10616749" cy="6115175"/>
          </a:xfrm>
          <a:prstGeom prst="rect">
            <a:avLst/>
          </a:prstGeom>
          <a:noFill/>
          <a:ln>
            <a:noFill/>
          </a:ln>
        </p:spPr>
      </p:pic>
      <p:pic>
        <p:nvPicPr>
          <p:cNvPr id="260" name="Google Shape;260;p29"/>
          <p:cNvPicPr preferRelativeResize="0"/>
          <p:nvPr/>
        </p:nvPicPr>
        <p:blipFill>
          <a:blip r:embed="rId4">
            <a:alphaModFix/>
          </a:blip>
          <a:stretch>
            <a:fillRect/>
          </a:stretch>
        </p:blipFill>
        <p:spPr>
          <a:xfrm>
            <a:off x="495213" y="5115288"/>
            <a:ext cx="4600575" cy="847725"/>
          </a:xfrm>
          <a:prstGeom prst="rect">
            <a:avLst/>
          </a:prstGeom>
          <a:noFill/>
          <a:ln>
            <a:noFill/>
          </a:ln>
        </p:spPr>
      </p:pic>
      <p:pic>
        <p:nvPicPr>
          <p:cNvPr id="261" name="Google Shape;261;p29"/>
          <p:cNvPicPr preferRelativeResize="0"/>
          <p:nvPr/>
        </p:nvPicPr>
        <p:blipFill>
          <a:blip r:embed="rId5">
            <a:alphaModFix/>
          </a:blip>
          <a:stretch>
            <a:fillRect/>
          </a:stretch>
        </p:blipFill>
        <p:spPr>
          <a:xfrm>
            <a:off x="589913" y="4280050"/>
            <a:ext cx="4600575" cy="685800"/>
          </a:xfrm>
          <a:prstGeom prst="rect">
            <a:avLst/>
          </a:prstGeom>
          <a:noFill/>
          <a:ln>
            <a:noFill/>
          </a:ln>
        </p:spPr>
      </p:pic>
      <p:pic>
        <p:nvPicPr>
          <p:cNvPr id="262" name="Google Shape;262;p29"/>
          <p:cNvPicPr preferRelativeResize="0"/>
          <p:nvPr/>
        </p:nvPicPr>
        <p:blipFill>
          <a:blip r:embed="rId6">
            <a:alphaModFix/>
          </a:blip>
          <a:stretch>
            <a:fillRect/>
          </a:stretch>
        </p:blipFill>
        <p:spPr>
          <a:xfrm>
            <a:off x="589925" y="5868953"/>
            <a:ext cx="7693364" cy="342122"/>
          </a:xfrm>
          <a:prstGeom prst="rect">
            <a:avLst/>
          </a:prstGeom>
          <a:noFill/>
          <a:ln>
            <a:noFill/>
          </a:ln>
        </p:spPr>
      </p:pic>
      <p:sp>
        <p:nvSpPr>
          <p:cNvPr id="263" name="Google Shape;263;p29"/>
          <p:cNvSpPr txBox="1"/>
          <p:nvPr/>
        </p:nvSpPr>
        <p:spPr>
          <a:xfrm>
            <a:off x="8847975" y="3102375"/>
            <a:ext cx="2783400" cy="27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Because the sites’ detection can co-vary, we can estimate detection across sites based on things that vary between sites.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Here, top right and bottom middle are the different detection rates in shrubland (top) versus woodland (bottom). The detection across sites as it varies by sand is shown in the upper right.</a:t>
            </a:r>
            <a:endParaRPr sz="12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0"/>
          <p:cNvPicPr preferRelativeResize="0"/>
          <p:nvPr/>
        </p:nvPicPr>
        <p:blipFill>
          <a:blip r:embed="rId3">
            <a:alphaModFix/>
          </a:blip>
          <a:stretch>
            <a:fillRect/>
          </a:stretch>
        </p:blipFill>
        <p:spPr>
          <a:xfrm>
            <a:off x="3003100" y="170075"/>
            <a:ext cx="7911376" cy="5868650"/>
          </a:xfrm>
          <a:prstGeom prst="rect">
            <a:avLst/>
          </a:prstGeom>
          <a:noFill/>
          <a:ln>
            <a:noFill/>
          </a:ln>
        </p:spPr>
      </p:pic>
      <p:sp>
        <p:nvSpPr>
          <p:cNvPr id="270" name="Google Shape;270;p30"/>
          <p:cNvSpPr txBox="1"/>
          <p:nvPr/>
        </p:nvSpPr>
        <p:spPr>
          <a:xfrm>
            <a:off x="0" y="1433825"/>
            <a:ext cx="35442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i="1">
                <a:solidFill>
                  <a:schemeClr val="dk1"/>
                </a:solidFill>
                <a:latin typeface="Calibri"/>
                <a:ea typeface="Calibri"/>
                <a:cs typeface="Calibri"/>
                <a:sym typeface="Calibri"/>
              </a:rPr>
              <a:t>N</a:t>
            </a:r>
            <a:r>
              <a:rPr lang="en-US" sz="4000">
                <a:solidFill>
                  <a:schemeClr val="dk1"/>
                </a:solidFill>
                <a:latin typeface="Calibri"/>
                <a:ea typeface="Calibri"/>
                <a:cs typeface="Calibri"/>
                <a:sym typeface="Calibri"/>
              </a:rPr>
              <a:t>-mixture model covariates can aid in understanding species interactions </a:t>
            </a:r>
            <a:endParaRPr sz="4000">
              <a:solidFill>
                <a:schemeClr val="dk1"/>
              </a:solidFill>
              <a:latin typeface="Calibri"/>
              <a:ea typeface="Calibri"/>
              <a:cs typeface="Calibri"/>
              <a:sym typeface="Calibri"/>
            </a:endParaRPr>
          </a:p>
        </p:txBody>
      </p:sp>
      <p:pic>
        <p:nvPicPr>
          <p:cNvPr id="271" name="Google Shape;271;p30"/>
          <p:cNvPicPr preferRelativeResize="0"/>
          <p:nvPr/>
        </p:nvPicPr>
        <p:blipFill>
          <a:blip r:embed="rId4">
            <a:alphaModFix/>
          </a:blip>
          <a:stretch>
            <a:fillRect/>
          </a:stretch>
        </p:blipFill>
        <p:spPr>
          <a:xfrm>
            <a:off x="381900" y="5502625"/>
            <a:ext cx="8362950" cy="381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1"/>
          <p:cNvSpPr txBox="1"/>
          <p:nvPr/>
        </p:nvSpPr>
        <p:spPr>
          <a:xfrm>
            <a:off x="685800" y="578989"/>
            <a:ext cx="115062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Conclusion: </a:t>
            </a:r>
            <a:r>
              <a:rPr lang="en-US" sz="4000" dirty="0" smtClean="0">
                <a:solidFill>
                  <a:schemeClr val="dk1"/>
                </a:solidFill>
                <a:latin typeface="Calibri"/>
                <a:ea typeface="Calibri"/>
                <a:cs typeface="Calibri"/>
                <a:sym typeface="Calibri"/>
              </a:rPr>
              <a:t>Occupancy and abundance models are two ways to survey and often the same dataset can give you both estimates (i.e., the data can be transformed to fit a specific model).</a:t>
            </a:r>
          </a:p>
          <a:p>
            <a:pPr marL="0" marR="0" lvl="0" indent="0" algn="ctr" rtl="0">
              <a:spcBef>
                <a:spcPts val="0"/>
              </a:spcBef>
              <a:spcAft>
                <a:spcPts val="0"/>
              </a:spcAft>
              <a:buClr>
                <a:schemeClr val="dk1"/>
              </a:buClr>
              <a:buFont typeface="Calibri"/>
              <a:buNone/>
            </a:pPr>
            <a:endParaRPr lang="en-US" sz="4000" dirty="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endParaRPr lang="en-US" sz="4000" dirty="0" smtClean="0">
              <a:solidFill>
                <a:schemeClr val="dk1"/>
              </a:solidFill>
              <a:latin typeface="Calibri"/>
              <a:ea typeface="Calibri"/>
              <a:cs typeface="Calibri"/>
              <a:sym typeface="Calibri"/>
            </a:endParaRPr>
          </a:p>
          <a:p>
            <a:pPr lvl="0" algn="ctr">
              <a:buClr>
                <a:schemeClr val="dk1"/>
              </a:buClr>
            </a:pPr>
            <a:r>
              <a:rPr lang="en-US" sz="4000" dirty="0">
                <a:solidFill>
                  <a:schemeClr val="dk1"/>
                </a:solidFill>
                <a:latin typeface="Calibri"/>
                <a:ea typeface="Calibri"/>
                <a:cs typeface="Calibri"/>
                <a:sym typeface="Calibri"/>
              </a:rPr>
              <a:t>Occupancy models are the poor man’s abundance</a:t>
            </a:r>
          </a:p>
          <a:p>
            <a:pPr lvl="0" algn="ctr">
              <a:buClr>
                <a:schemeClr val="dk1"/>
              </a:buClr>
            </a:pPr>
            <a:r>
              <a:rPr lang="en-US" sz="4000" dirty="0">
                <a:solidFill>
                  <a:schemeClr val="dk1"/>
                </a:solidFill>
                <a:latin typeface="Calibri"/>
                <a:ea typeface="Calibri"/>
                <a:cs typeface="Calibri"/>
                <a:sym typeface="Calibri"/>
              </a:rPr>
              <a:t>Prioritize N-mixture models if possible</a:t>
            </a:r>
            <a:endParaRPr lang="en-US" sz="4000" dirty="0"/>
          </a:p>
          <a:p>
            <a:pPr marL="0" marR="0" lvl="0" indent="0" algn="ctr" rtl="0">
              <a:spcBef>
                <a:spcPts val="0"/>
              </a:spcBef>
              <a:spcAft>
                <a:spcPts val="0"/>
              </a:spcAft>
              <a:buClr>
                <a:schemeClr val="dk1"/>
              </a:buClr>
              <a:buFont typeface="Calibri"/>
              <a:buNone/>
            </a:pPr>
            <a:endParaRPr sz="4000" dirty="0">
              <a:solidFill>
                <a:schemeClr val="dk1"/>
              </a:solidFill>
              <a:latin typeface="Calibri"/>
              <a:ea typeface="Calibri"/>
              <a:cs typeface="Calibri"/>
              <a:sym typeface="Calibri"/>
            </a:endParaRPr>
          </a:p>
        </p:txBody>
      </p:sp>
      <p:pic>
        <p:nvPicPr>
          <p:cNvPr id="277" name="Google Shape;277;p31"/>
          <p:cNvPicPr preferRelativeResize="0"/>
          <p:nvPr/>
        </p:nvPicPr>
        <p:blipFill rotWithShape="1">
          <a:blip r:embed="rId3">
            <a:alphaModFix/>
          </a:blip>
          <a:srcRect/>
          <a:stretch/>
        </p:blipFill>
        <p:spPr>
          <a:xfrm>
            <a:off x="1234425" y="3200874"/>
            <a:ext cx="643593" cy="552780"/>
          </a:xfrm>
          <a:prstGeom prst="rect">
            <a:avLst/>
          </a:prstGeom>
          <a:noFill/>
          <a:ln>
            <a:noFill/>
          </a:ln>
        </p:spPr>
      </p:pic>
      <p:pic>
        <p:nvPicPr>
          <p:cNvPr id="278" name="Google Shape;278;p31"/>
          <p:cNvPicPr preferRelativeResize="0"/>
          <p:nvPr/>
        </p:nvPicPr>
        <p:blipFill rotWithShape="1">
          <a:blip r:embed="rId3">
            <a:alphaModFix/>
          </a:blip>
          <a:srcRect/>
          <a:stretch/>
        </p:blipFill>
        <p:spPr>
          <a:xfrm>
            <a:off x="417082" y="3996965"/>
            <a:ext cx="643593" cy="552780"/>
          </a:xfrm>
          <a:prstGeom prst="rect">
            <a:avLst/>
          </a:prstGeom>
          <a:noFill/>
          <a:ln>
            <a:noFill/>
          </a:ln>
        </p:spPr>
      </p:pic>
      <p:pic>
        <p:nvPicPr>
          <p:cNvPr id="279" name="Google Shape;279;p31"/>
          <p:cNvPicPr preferRelativeResize="0"/>
          <p:nvPr/>
        </p:nvPicPr>
        <p:blipFill rotWithShape="1">
          <a:blip r:embed="rId3">
            <a:alphaModFix/>
          </a:blip>
          <a:srcRect/>
          <a:stretch/>
        </p:blipFill>
        <p:spPr>
          <a:xfrm>
            <a:off x="1878018" y="2799041"/>
            <a:ext cx="643593" cy="552780"/>
          </a:xfrm>
          <a:prstGeom prst="rect">
            <a:avLst/>
          </a:prstGeom>
          <a:noFill/>
          <a:ln>
            <a:noFill/>
          </a:ln>
        </p:spPr>
      </p:pic>
      <p:pic>
        <p:nvPicPr>
          <p:cNvPr id="280" name="Google Shape;280;p31"/>
          <p:cNvPicPr preferRelativeResize="0"/>
          <p:nvPr/>
        </p:nvPicPr>
        <p:blipFill rotWithShape="1">
          <a:blip r:embed="rId3">
            <a:alphaModFix/>
          </a:blip>
          <a:srcRect/>
          <a:stretch/>
        </p:blipFill>
        <p:spPr>
          <a:xfrm>
            <a:off x="1234425" y="2548113"/>
            <a:ext cx="643593" cy="552780"/>
          </a:xfrm>
          <a:prstGeom prst="rect">
            <a:avLst/>
          </a:prstGeom>
          <a:noFill/>
          <a:ln>
            <a:noFill/>
          </a:ln>
        </p:spPr>
      </p:pic>
      <p:pic>
        <p:nvPicPr>
          <p:cNvPr id="281" name="Google Shape;281;p31"/>
          <p:cNvPicPr preferRelativeResize="0"/>
          <p:nvPr/>
        </p:nvPicPr>
        <p:blipFill rotWithShape="1">
          <a:blip r:embed="rId3">
            <a:alphaModFix/>
          </a:blip>
          <a:srcRect/>
          <a:stretch/>
        </p:blipFill>
        <p:spPr>
          <a:xfrm>
            <a:off x="371376" y="3351821"/>
            <a:ext cx="643593" cy="552780"/>
          </a:xfrm>
          <a:prstGeom prst="rect">
            <a:avLst/>
          </a:prstGeom>
          <a:noFill/>
          <a:ln>
            <a:noFill/>
          </a:ln>
        </p:spPr>
      </p:pic>
      <p:pic>
        <p:nvPicPr>
          <p:cNvPr id="282" name="Google Shape;282;p31"/>
          <p:cNvPicPr preferRelativeResize="0"/>
          <p:nvPr/>
        </p:nvPicPr>
        <p:blipFill rotWithShape="1">
          <a:blip r:embed="rId3">
            <a:alphaModFix/>
          </a:blip>
          <a:srcRect/>
          <a:stretch/>
        </p:blipFill>
        <p:spPr>
          <a:xfrm>
            <a:off x="738879" y="2553107"/>
            <a:ext cx="643593" cy="552780"/>
          </a:xfrm>
          <a:prstGeom prst="rect">
            <a:avLst/>
          </a:prstGeom>
          <a:noFill/>
          <a:ln>
            <a:noFill/>
          </a:ln>
        </p:spPr>
      </p:pic>
      <p:pic>
        <p:nvPicPr>
          <p:cNvPr id="283" name="Google Shape;283;p31"/>
          <p:cNvPicPr preferRelativeResize="0"/>
          <p:nvPr/>
        </p:nvPicPr>
        <p:blipFill rotWithShape="1">
          <a:blip r:embed="rId3">
            <a:alphaModFix/>
          </a:blip>
          <a:srcRect l="16128" r="14726" b="23944"/>
          <a:stretch/>
        </p:blipFill>
        <p:spPr>
          <a:xfrm rot="10800000" flipH="1">
            <a:off x="1333718" y="3739850"/>
            <a:ext cx="544300" cy="514231"/>
          </a:xfrm>
          <a:prstGeom prst="rect">
            <a:avLst/>
          </a:prstGeom>
          <a:noFill/>
          <a:ln>
            <a:noFill/>
          </a:ln>
        </p:spPr>
      </p:pic>
      <p:pic>
        <p:nvPicPr>
          <p:cNvPr id="284" name="Google Shape;284;p31"/>
          <p:cNvPicPr preferRelativeResize="0"/>
          <p:nvPr/>
        </p:nvPicPr>
        <p:blipFill rotWithShape="1">
          <a:blip r:embed="rId3">
            <a:alphaModFix/>
          </a:blip>
          <a:srcRect/>
          <a:stretch/>
        </p:blipFill>
        <p:spPr>
          <a:xfrm>
            <a:off x="5926288" y="3498036"/>
            <a:ext cx="643593" cy="552780"/>
          </a:xfrm>
          <a:prstGeom prst="rect">
            <a:avLst/>
          </a:prstGeom>
          <a:noFill/>
          <a:ln>
            <a:noFill/>
          </a:ln>
        </p:spPr>
      </p:pic>
      <p:cxnSp>
        <p:nvCxnSpPr>
          <p:cNvPr id="285" name="Google Shape;285;p31"/>
          <p:cNvCxnSpPr/>
          <p:nvPr/>
        </p:nvCxnSpPr>
        <p:spPr>
          <a:xfrm>
            <a:off x="2332223" y="3753654"/>
            <a:ext cx="3461657" cy="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2"/>
          <p:cNvSpPr txBox="1">
            <a:spLocks noGrp="1"/>
          </p:cNvSpPr>
          <p:nvPr>
            <p:ph type="ctrTitle"/>
          </p:nvPr>
        </p:nvSpPr>
        <p:spPr>
          <a:xfrm>
            <a:off x="908645" y="374217"/>
            <a:ext cx="10047742"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Font typeface="Calibri"/>
              <a:buNone/>
            </a:pPr>
            <a:r>
              <a:rPr lang="en-US" sz="5400" b="0" i="0" u="none" strike="noStrike" cap="none" dirty="0">
                <a:solidFill>
                  <a:schemeClr val="dk1"/>
                </a:solidFill>
                <a:latin typeface="Calibri"/>
                <a:ea typeface="Calibri"/>
                <a:cs typeface="Calibri"/>
                <a:sym typeface="Calibri"/>
              </a:rPr>
              <a:t>Presence/absence data vs. abundance </a:t>
            </a:r>
            <a:r>
              <a:rPr lang="en-US" sz="5400" b="0" i="0" u="none" strike="noStrike" cap="none" dirty="0" smtClean="0">
                <a:solidFill>
                  <a:schemeClr val="dk1"/>
                </a:solidFill>
                <a:latin typeface="Calibri"/>
                <a:ea typeface="Calibri"/>
                <a:cs typeface="Calibri"/>
                <a:sym typeface="Calibri"/>
              </a:rPr>
              <a:t>data – were you right?</a:t>
            </a:r>
            <a:r>
              <a:rPr lang="en-US" sz="5400" b="0" i="0" u="none" strike="noStrike" cap="none" dirty="0">
                <a:solidFill>
                  <a:schemeClr val="dk1"/>
                </a:solidFill>
                <a:latin typeface="Calibri"/>
                <a:ea typeface="Calibri"/>
                <a:cs typeface="Calibri"/>
                <a:sym typeface="Calibri"/>
              </a:rPr>
              <a:t/>
            </a:r>
            <a:br>
              <a:rPr lang="en-US" sz="5400" b="0" i="0" u="none" strike="noStrike" cap="none" dirty="0">
                <a:solidFill>
                  <a:schemeClr val="dk1"/>
                </a:solidFill>
                <a:latin typeface="Calibri"/>
                <a:ea typeface="Calibri"/>
                <a:cs typeface="Calibri"/>
                <a:sym typeface="Calibri"/>
              </a:rPr>
            </a:br>
            <a:endParaRPr sz="5400" b="0" i="0" u="none" strike="noStrike" cap="none" dirty="0">
              <a:solidFill>
                <a:schemeClr val="dk1"/>
              </a:solidFill>
              <a:latin typeface="Calibri"/>
              <a:ea typeface="Calibri"/>
              <a:cs typeface="Calibri"/>
              <a:sym typeface="Calibri"/>
            </a:endParaRPr>
          </a:p>
        </p:txBody>
      </p:sp>
      <p:sp>
        <p:nvSpPr>
          <p:cNvPr id="291" name="Google Shape;291;p32"/>
          <p:cNvSpPr txBox="1">
            <a:spLocks noGrp="1"/>
          </p:cNvSpPr>
          <p:nvPr>
            <p:ph type="subTitle" idx="1"/>
          </p:nvPr>
        </p:nvSpPr>
        <p:spPr>
          <a:xfrm>
            <a:off x="1113905" y="2061556"/>
            <a:ext cx="9637222" cy="40233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Font typeface="Arial"/>
              <a:buNone/>
            </a:pPr>
            <a:r>
              <a:rPr lang="en-US" sz="2220" b="1" i="0" u="none" strike="noStrike" cap="none">
                <a:solidFill>
                  <a:schemeClr val="dk1"/>
                </a:solidFill>
                <a:latin typeface="Calibri"/>
                <a:ea typeface="Calibri"/>
                <a:cs typeface="Calibri"/>
                <a:sym typeface="Calibri"/>
              </a:rPr>
              <a:t>Example 1: </a:t>
            </a:r>
            <a:r>
              <a:rPr lang="en-US" sz="2220" b="0" i="0" u="none" strike="noStrike" cap="none">
                <a:solidFill>
                  <a:schemeClr val="dk1"/>
                </a:solidFill>
                <a:latin typeface="Calibri"/>
                <a:ea typeface="Calibri"/>
                <a:cs typeface="Calibri"/>
                <a:sym typeface="Calibri"/>
              </a:rPr>
              <a:t>A research conducts point counts for birds in the same forest plot each summer. During point counts, they make an effort to detect and record every species and count the individuals within the survey window.</a:t>
            </a:r>
            <a:endParaRPr/>
          </a:p>
          <a:p>
            <a:pPr marL="0" marR="0" lvl="0" indent="0" algn="ctr" rtl="0">
              <a:lnSpc>
                <a:spcPct val="90000"/>
              </a:lnSpc>
              <a:spcBef>
                <a:spcPts val="1000"/>
              </a:spcBef>
              <a:spcAft>
                <a:spcPts val="0"/>
              </a:spcAft>
              <a:buClr>
                <a:schemeClr val="dk1"/>
              </a:buClr>
              <a:buFont typeface="Arial"/>
              <a:buNone/>
            </a:pPr>
            <a:r>
              <a:rPr lang="en-US" sz="2220" b="1" i="0" u="none" strike="noStrike" cap="none">
                <a:solidFill>
                  <a:schemeClr val="dk1"/>
                </a:solidFill>
                <a:latin typeface="Calibri"/>
                <a:ea typeface="Calibri"/>
                <a:cs typeface="Calibri"/>
                <a:sym typeface="Calibri"/>
              </a:rPr>
              <a:t>Example 2: </a:t>
            </a:r>
            <a:r>
              <a:rPr lang="en-US" sz="2220" b="0" i="0" u="none" strike="noStrike" cap="none">
                <a:solidFill>
                  <a:schemeClr val="dk1"/>
                </a:solidFill>
                <a:latin typeface="Calibri"/>
                <a:ea typeface="Calibri"/>
                <a:cs typeface="Calibri"/>
                <a:sym typeface="Calibri"/>
              </a:rPr>
              <a:t>A National Park office often gets reports from people who have seen wolverines in the park. They keep track of the locations and dates of these sights and they send two temp interns to set-up and camera traps randomly throughout the park for two years in a row to capture wolverine on tape.</a:t>
            </a:r>
            <a:endParaRPr/>
          </a:p>
          <a:p>
            <a:pPr marL="0" marR="0" lvl="0" indent="0" algn="ctr" rtl="0">
              <a:lnSpc>
                <a:spcPct val="90000"/>
              </a:lnSpc>
              <a:spcBef>
                <a:spcPts val="1000"/>
              </a:spcBef>
              <a:spcAft>
                <a:spcPts val="0"/>
              </a:spcAft>
              <a:buClr>
                <a:schemeClr val="dk1"/>
              </a:buClr>
              <a:buFont typeface="Arial"/>
              <a:buNone/>
            </a:pPr>
            <a:r>
              <a:rPr lang="en-US" sz="2220" b="1" i="0" u="none" strike="noStrike" cap="none">
                <a:solidFill>
                  <a:schemeClr val="dk1"/>
                </a:solidFill>
                <a:latin typeface="Calibri"/>
                <a:ea typeface="Calibri"/>
                <a:cs typeface="Calibri"/>
                <a:sym typeface="Calibri"/>
              </a:rPr>
              <a:t>Example 3: </a:t>
            </a:r>
            <a:r>
              <a:rPr lang="en-US" sz="2220" b="0" i="0" u="none" strike="noStrike" cap="none">
                <a:solidFill>
                  <a:schemeClr val="dk1"/>
                </a:solidFill>
                <a:latin typeface="Calibri"/>
                <a:ea typeface="Calibri"/>
                <a:cs typeface="Calibri"/>
                <a:sym typeface="Calibri"/>
              </a:rPr>
              <a:t>A natural history museum has plant specimens that contain information about the location and date of collection, which can be used to map historical occurrence of the species. Associated field notebooks record the number of total unique plants along the same paths each year for 25 years.</a:t>
            </a:r>
            <a:endParaRPr sz="222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ctrTitle"/>
          </p:nvPr>
        </p:nvSpPr>
        <p:spPr>
          <a:xfrm>
            <a:off x="1241367" y="374218"/>
            <a:ext cx="91440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Font typeface="Calibri"/>
              <a:buNone/>
            </a:pPr>
            <a:r>
              <a:rPr lang="en-US" sz="5400" b="0" i="0" u="none" strike="noStrike" cap="none">
                <a:solidFill>
                  <a:schemeClr val="dk1"/>
                </a:solidFill>
                <a:latin typeface="Calibri"/>
                <a:ea typeface="Calibri"/>
                <a:cs typeface="Calibri"/>
                <a:sym typeface="Calibri"/>
              </a:rPr>
              <a:t>Presence/absence data vs. abundance data</a:t>
            </a:r>
            <a:br>
              <a:rPr lang="en-US" sz="5400" b="0" i="0" u="none" strike="noStrike" cap="none">
                <a:solidFill>
                  <a:schemeClr val="dk1"/>
                </a:solidFill>
                <a:latin typeface="Calibri"/>
                <a:ea typeface="Calibri"/>
                <a:cs typeface="Calibri"/>
                <a:sym typeface="Calibri"/>
              </a:rPr>
            </a:br>
            <a:endParaRPr sz="5400" b="0" i="0" u="none" strike="noStrike" cap="none">
              <a:solidFill>
                <a:schemeClr val="dk1"/>
              </a:solidFill>
              <a:latin typeface="Calibri"/>
              <a:ea typeface="Calibri"/>
              <a:cs typeface="Calibri"/>
              <a:sym typeface="Calibri"/>
            </a:endParaRPr>
          </a:p>
        </p:txBody>
      </p:sp>
      <p:sp>
        <p:nvSpPr>
          <p:cNvPr id="101" name="Google Shape;101;p14"/>
          <p:cNvSpPr txBox="1">
            <a:spLocks noGrp="1"/>
          </p:cNvSpPr>
          <p:nvPr>
            <p:ph type="subTitle" idx="1"/>
          </p:nvPr>
        </p:nvSpPr>
        <p:spPr>
          <a:xfrm>
            <a:off x="1113905" y="2061556"/>
            <a:ext cx="9637222" cy="40233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Font typeface="Arial"/>
              <a:buNone/>
            </a:pPr>
            <a:r>
              <a:rPr lang="en-US" sz="2220" b="1" i="0" u="none" strike="noStrike" cap="none">
                <a:solidFill>
                  <a:schemeClr val="dk1"/>
                </a:solidFill>
                <a:latin typeface="Calibri"/>
                <a:ea typeface="Calibri"/>
                <a:cs typeface="Calibri"/>
                <a:sym typeface="Calibri"/>
              </a:rPr>
              <a:t>Example 1: </a:t>
            </a:r>
            <a:r>
              <a:rPr lang="en-US" sz="2220" b="0" i="0" u="none" strike="noStrike" cap="none">
                <a:solidFill>
                  <a:schemeClr val="dk1"/>
                </a:solidFill>
                <a:latin typeface="Calibri"/>
                <a:ea typeface="Calibri"/>
                <a:cs typeface="Calibri"/>
                <a:sym typeface="Calibri"/>
              </a:rPr>
              <a:t>A researcher conducts point counts for birds in the same forest plot each summer. During point counts, they make an effort to detect and record every species and count the individuals within the survey window.</a:t>
            </a:r>
            <a:endParaRPr/>
          </a:p>
          <a:p>
            <a:pPr marL="0" marR="0" lvl="0" indent="0" algn="ctr" rtl="0">
              <a:lnSpc>
                <a:spcPct val="90000"/>
              </a:lnSpc>
              <a:spcBef>
                <a:spcPts val="1000"/>
              </a:spcBef>
              <a:spcAft>
                <a:spcPts val="0"/>
              </a:spcAft>
              <a:buClr>
                <a:schemeClr val="dk1"/>
              </a:buClr>
              <a:buFont typeface="Arial"/>
              <a:buNone/>
            </a:pPr>
            <a:r>
              <a:rPr lang="en-US" sz="2220" b="1" i="0" u="none" strike="noStrike" cap="none">
                <a:solidFill>
                  <a:schemeClr val="dk1"/>
                </a:solidFill>
                <a:latin typeface="Calibri"/>
                <a:ea typeface="Calibri"/>
                <a:cs typeface="Calibri"/>
                <a:sym typeface="Calibri"/>
              </a:rPr>
              <a:t>Example 2: </a:t>
            </a:r>
            <a:r>
              <a:rPr lang="en-US" sz="2220" b="0" i="0" u="none" strike="noStrike" cap="none">
                <a:solidFill>
                  <a:schemeClr val="dk1"/>
                </a:solidFill>
                <a:latin typeface="Calibri"/>
                <a:ea typeface="Calibri"/>
                <a:cs typeface="Calibri"/>
                <a:sym typeface="Calibri"/>
              </a:rPr>
              <a:t>A National Park office often gets reports from people who have seen wolverines in the park. They keep track of the locations and dates of these sights and they send two temp interns to set-up and camera traps randomly throughout the park to capture wolverine on tape.</a:t>
            </a:r>
            <a:endParaRPr/>
          </a:p>
          <a:p>
            <a:pPr marL="0" marR="0" lvl="0" indent="0" algn="ctr" rtl="0">
              <a:lnSpc>
                <a:spcPct val="90000"/>
              </a:lnSpc>
              <a:spcBef>
                <a:spcPts val="1000"/>
              </a:spcBef>
              <a:spcAft>
                <a:spcPts val="0"/>
              </a:spcAft>
              <a:buClr>
                <a:schemeClr val="dk1"/>
              </a:buClr>
              <a:buFont typeface="Arial"/>
              <a:buNone/>
            </a:pPr>
            <a:r>
              <a:rPr lang="en-US" sz="2220" b="1" i="0" u="none" strike="noStrike" cap="none">
                <a:solidFill>
                  <a:schemeClr val="dk1"/>
                </a:solidFill>
                <a:latin typeface="Calibri"/>
                <a:ea typeface="Calibri"/>
                <a:cs typeface="Calibri"/>
                <a:sym typeface="Calibri"/>
              </a:rPr>
              <a:t>Example 3: </a:t>
            </a:r>
            <a:r>
              <a:rPr lang="en-US" sz="2220" b="0" i="0" u="none" strike="noStrike" cap="none">
                <a:solidFill>
                  <a:schemeClr val="dk1"/>
                </a:solidFill>
                <a:latin typeface="Calibri"/>
                <a:ea typeface="Calibri"/>
                <a:cs typeface="Calibri"/>
                <a:sym typeface="Calibri"/>
              </a:rPr>
              <a:t>A natural history museum has plant specimens that contain information about the location and date of collection, which can be used to map historical occurrence of the species. Associated field notebooks record the number of total unique plants along the same paths each year for 25 years.</a:t>
            </a:r>
            <a:endParaRPr sz="222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p:nvPr/>
        </p:nvSpPr>
        <p:spPr>
          <a:xfrm>
            <a:off x="831475" y="2224000"/>
            <a:ext cx="3507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z</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Bernoulli(ψ</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~Bernoulli(z</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p</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19" name="Google Shape;219;p25"/>
          <p:cNvSpPr txBox="1"/>
          <p:nvPr/>
        </p:nvSpPr>
        <p:spPr>
          <a:xfrm>
            <a:off x="1548653" y="578989"/>
            <a:ext cx="9460006"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dirty="0" smtClean="0">
                <a:solidFill>
                  <a:schemeClr val="dk1"/>
                </a:solidFill>
                <a:latin typeface="Calibri"/>
                <a:ea typeface="Calibri"/>
                <a:cs typeface="Calibri"/>
                <a:sym typeface="Calibri"/>
              </a:rPr>
              <a:t>Extra </a:t>
            </a:r>
            <a:r>
              <a:rPr lang="en-US" sz="4000" dirty="0" smtClean="0">
                <a:solidFill>
                  <a:schemeClr val="dk1"/>
                </a:solidFill>
                <a:latin typeface="Calibri"/>
                <a:ea typeface="Calibri"/>
                <a:cs typeface="Calibri"/>
                <a:sym typeface="Calibri"/>
              </a:rPr>
              <a:t>perspective</a:t>
            </a:r>
            <a:r>
              <a:rPr lang="en-US" sz="4000" dirty="0">
                <a:solidFill>
                  <a:schemeClr val="dk1"/>
                </a:solidFill>
                <a:latin typeface="Calibri"/>
                <a:ea typeface="Calibri"/>
                <a:cs typeface="Calibri"/>
                <a:sym typeface="Calibri"/>
              </a:rPr>
              <a:t> </a:t>
            </a:r>
            <a:r>
              <a:rPr lang="en-US" sz="4000" dirty="0" smtClean="0">
                <a:solidFill>
                  <a:schemeClr val="dk1"/>
                </a:solidFill>
                <a:latin typeface="Calibri"/>
                <a:ea typeface="Calibri"/>
                <a:cs typeface="Calibri"/>
                <a:sym typeface="Calibri"/>
              </a:rPr>
              <a:t>(optional)</a:t>
            </a:r>
            <a:r>
              <a:rPr lang="en-US" sz="4000" dirty="0" smtClean="0">
                <a:solidFill>
                  <a:schemeClr val="dk1"/>
                </a:solidFill>
                <a:latin typeface="Calibri"/>
                <a:ea typeface="Calibri"/>
                <a:cs typeface="Calibri"/>
                <a:sym typeface="Calibri"/>
              </a:rPr>
              <a:t> </a:t>
            </a:r>
            <a:endParaRPr dirty="0"/>
          </a:p>
          <a:p>
            <a:pPr marL="0" marR="0" lvl="0" indent="0" algn="ctr" rtl="0">
              <a:spcBef>
                <a:spcPts val="0"/>
              </a:spcBef>
              <a:spcAft>
                <a:spcPts val="0"/>
              </a:spcAft>
              <a:buClr>
                <a:schemeClr val="dk1"/>
              </a:buClr>
              <a:buFont typeface="Calibri"/>
              <a:buNone/>
            </a:pPr>
            <a:r>
              <a:rPr lang="en-US" sz="4000" i="1" dirty="0">
                <a:solidFill>
                  <a:schemeClr val="dk1"/>
                </a:solidFill>
                <a:latin typeface="Calibri"/>
                <a:ea typeface="Calibri"/>
                <a:cs typeface="Calibri"/>
                <a:sym typeface="Calibri"/>
              </a:rPr>
              <a:t>N</a:t>
            </a:r>
            <a:r>
              <a:rPr lang="en-US" sz="4000" dirty="0">
                <a:solidFill>
                  <a:schemeClr val="dk1"/>
                </a:solidFill>
                <a:latin typeface="Calibri"/>
                <a:ea typeface="Calibri"/>
                <a:cs typeface="Calibri"/>
                <a:sym typeface="Calibri"/>
              </a:rPr>
              <a:t>-mixture models are occupancy models</a:t>
            </a:r>
            <a:endParaRPr sz="4000" dirty="0">
              <a:solidFill>
                <a:schemeClr val="dk1"/>
              </a:solidFill>
              <a:latin typeface="Calibri"/>
              <a:ea typeface="Calibri"/>
              <a:cs typeface="Calibri"/>
              <a:sym typeface="Calibri"/>
            </a:endParaRPr>
          </a:p>
        </p:txBody>
      </p:sp>
      <p:sp>
        <p:nvSpPr>
          <p:cNvPr id="220" name="Google Shape;220;p25"/>
          <p:cNvSpPr/>
          <p:nvPr/>
        </p:nvSpPr>
        <p:spPr>
          <a:xfrm>
            <a:off x="394447" y="5619425"/>
            <a:ext cx="37920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MacKenzie et al. (</a:t>
            </a:r>
            <a:r>
              <a:rPr lang="en-US" sz="1800" i="1">
                <a:solidFill>
                  <a:schemeClr val="dk1"/>
                </a:solidFill>
                <a:latin typeface="Verdana"/>
                <a:ea typeface="Verdana"/>
                <a:cs typeface="Verdana"/>
                <a:sym typeface="Verdana"/>
              </a:rPr>
              <a:t>Ecol.</a:t>
            </a:r>
            <a:r>
              <a:rPr lang="en-US" sz="1800">
                <a:solidFill>
                  <a:schemeClr val="dk1"/>
                </a:solidFill>
                <a:latin typeface="Verdana"/>
                <a:ea typeface="Verdana"/>
                <a:cs typeface="Verdana"/>
                <a:sym typeface="Verdana"/>
              </a:rPr>
              <a:t>, 2002); Tyre et al. (</a:t>
            </a:r>
            <a:r>
              <a:rPr lang="en-US" sz="1800" i="1">
                <a:solidFill>
                  <a:schemeClr val="dk1"/>
                </a:solidFill>
                <a:latin typeface="Verdana"/>
                <a:ea typeface="Verdana"/>
                <a:cs typeface="Verdana"/>
                <a:sym typeface="Verdana"/>
              </a:rPr>
              <a:t>Ecol. App.</a:t>
            </a:r>
            <a:r>
              <a:rPr lang="en-US" sz="1800">
                <a:solidFill>
                  <a:schemeClr val="dk1"/>
                </a:solidFill>
                <a:latin typeface="Verdana"/>
                <a:ea typeface="Verdana"/>
                <a:cs typeface="Verdana"/>
                <a:sym typeface="Verdana"/>
              </a:rPr>
              <a:t>, 2003) </a:t>
            </a:r>
            <a:endParaRPr sz="1800">
              <a:solidFill>
                <a:schemeClr val="dk1"/>
              </a:solidFill>
              <a:latin typeface="Calibri"/>
              <a:ea typeface="Calibri"/>
              <a:cs typeface="Calibri"/>
              <a:sym typeface="Calibri"/>
            </a:endParaRPr>
          </a:p>
        </p:txBody>
      </p:sp>
      <p:cxnSp>
        <p:nvCxnSpPr>
          <p:cNvPr id="221" name="Google Shape;221;p25"/>
          <p:cNvCxnSpPr/>
          <p:nvPr/>
        </p:nvCxnSpPr>
        <p:spPr>
          <a:xfrm>
            <a:off x="4303059" y="2043953"/>
            <a:ext cx="35859" cy="4498802"/>
          </a:xfrm>
          <a:prstGeom prst="straightConnector1">
            <a:avLst/>
          </a:prstGeom>
          <a:noFill/>
          <a:ln w="9525" cap="flat" cmpd="sng">
            <a:solidFill>
              <a:schemeClr val="accent1"/>
            </a:solidFill>
            <a:prstDash val="solid"/>
            <a:miter lim="800000"/>
            <a:headEnd type="none" w="sm" len="sm"/>
            <a:tailEnd type="none" w="sm" len="sm"/>
          </a:ln>
        </p:spPr>
      </p:cxnSp>
      <p:cxnSp>
        <p:nvCxnSpPr>
          <p:cNvPr id="222" name="Google Shape;222;p25"/>
          <p:cNvCxnSpPr/>
          <p:nvPr/>
        </p:nvCxnSpPr>
        <p:spPr>
          <a:xfrm>
            <a:off x="8211669" y="2043953"/>
            <a:ext cx="35859" cy="4498802"/>
          </a:xfrm>
          <a:prstGeom prst="straightConnector1">
            <a:avLst/>
          </a:prstGeom>
          <a:noFill/>
          <a:ln w="9525" cap="flat" cmpd="sng">
            <a:solidFill>
              <a:schemeClr val="accent1"/>
            </a:solidFill>
            <a:prstDash val="solid"/>
            <a:miter lim="800000"/>
            <a:headEnd type="none" w="sm" len="sm"/>
            <a:tailEnd type="none" w="sm" len="sm"/>
          </a:ln>
        </p:spPr>
      </p:cxnSp>
      <p:sp>
        <p:nvSpPr>
          <p:cNvPr id="223" name="Google Shape;223;p25"/>
          <p:cNvSpPr/>
          <p:nvPr/>
        </p:nvSpPr>
        <p:spPr>
          <a:xfrm>
            <a:off x="4679578" y="2224012"/>
            <a:ext cx="3292288" cy="31085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N</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Poisson(λ</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~Binomial(N</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 p</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24" name="Google Shape;224;p25"/>
          <p:cNvSpPr/>
          <p:nvPr/>
        </p:nvSpPr>
        <p:spPr>
          <a:xfrm>
            <a:off x="8390950" y="2224000"/>
            <a:ext cx="3675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N</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Poisson(λ</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~Multinom(N</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 f(p</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25" name="Google Shape;225;p25"/>
          <p:cNvSpPr/>
          <p:nvPr/>
        </p:nvSpPr>
        <p:spPr>
          <a:xfrm>
            <a:off x="4518212" y="5619425"/>
            <a:ext cx="367552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Royle &amp; Nichols, (</a:t>
            </a:r>
            <a:r>
              <a:rPr lang="en-US" sz="1800" i="1">
                <a:solidFill>
                  <a:schemeClr val="dk1"/>
                </a:solidFill>
                <a:latin typeface="Verdana"/>
                <a:ea typeface="Verdana"/>
                <a:cs typeface="Verdana"/>
                <a:sym typeface="Verdana"/>
              </a:rPr>
              <a:t>Ecol</a:t>
            </a:r>
            <a:r>
              <a:rPr lang="en-US" sz="1800">
                <a:solidFill>
                  <a:schemeClr val="dk1"/>
                </a:solidFill>
                <a:latin typeface="Verdana"/>
                <a:ea typeface="Verdana"/>
                <a:cs typeface="Verdana"/>
                <a:sym typeface="Verdana"/>
              </a:rPr>
              <a:t>, 2003) </a:t>
            </a:r>
            <a:endParaRPr/>
          </a:p>
        </p:txBody>
      </p:sp>
      <p:sp>
        <p:nvSpPr>
          <p:cNvPr id="226" name="Google Shape;226;p25"/>
          <p:cNvSpPr/>
          <p:nvPr/>
        </p:nvSpPr>
        <p:spPr>
          <a:xfrm>
            <a:off x="8489576" y="5573258"/>
            <a:ext cx="367552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Royle, (</a:t>
            </a:r>
            <a:r>
              <a:rPr lang="en-US" sz="1800" i="1">
                <a:solidFill>
                  <a:schemeClr val="dk1"/>
                </a:solidFill>
                <a:latin typeface="Verdana"/>
                <a:ea typeface="Verdana"/>
                <a:cs typeface="Verdana"/>
                <a:sym typeface="Verdana"/>
              </a:rPr>
              <a:t>Animal Bio. and Cons</a:t>
            </a:r>
            <a:r>
              <a:rPr lang="en-US" sz="1800">
                <a:solidFill>
                  <a:schemeClr val="dk1"/>
                </a:solidFill>
                <a:latin typeface="Verdana"/>
                <a:ea typeface="Verdana"/>
                <a:cs typeface="Verdana"/>
                <a:sym typeface="Verdana"/>
              </a:rPr>
              <a:t>, 2004) </a:t>
            </a:r>
            <a:endParaRPr/>
          </a:p>
        </p:txBody>
      </p:sp>
      <p:cxnSp>
        <p:nvCxnSpPr>
          <p:cNvPr id="227" name="Google Shape;227;p25"/>
          <p:cNvCxnSpPr/>
          <p:nvPr/>
        </p:nvCxnSpPr>
        <p:spPr>
          <a:xfrm>
            <a:off x="3460375" y="2488125"/>
            <a:ext cx="491400" cy="0"/>
          </a:xfrm>
          <a:prstGeom prst="straightConnector1">
            <a:avLst/>
          </a:prstGeom>
          <a:noFill/>
          <a:ln w="9525" cap="flat" cmpd="sng">
            <a:solidFill>
              <a:schemeClr val="dk2"/>
            </a:solidFill>
            <a:prstDash val="solid"/>
            <a:round/>
            <a:headEnd type="none" w="med" len="med"/>
            <a:tailEnd type="triangle" w="med" len="med"/>
          </a:ln>
        </p:spPr>
      </p:cxnSp>
      <p:cxnSp>
        <p:nvCxnSpPr>
          <p:cNvPr id="228" name="Google Shape;228;p25"/>
          <p:cNvCxnSpPr/>
          <p:nvPr/>
        </p:nvCxnSpPr>
        <p:spPr>
          <a:xfrm>
            <a:off x="7303125" y="2488125"/>
            <a:ext cx="491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p:nvPr/>
        </p:nvSpPr>
        <p:spPr>
          <a:xfrm>
            <a:off x="2407775" y="1154450"/>
            <a:ext cx="7791300" cy="909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What kind of data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ctrTitle"/>
          </p:nvPr>
        </p:nvSpPr>
        <p:spPr>
          <a:xfrm>
            <a:off x="1241367" y="374218"/>
            <a:ext cx="91440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Font typeface="Calibri"/>
              <a:buNone/>
            </a:pPr>
            <a:r>
              <a:rPr lang="en-US" sz="6000" b="0" i="0" u="none" strike="noStrike" cap="none">
                <a:solidFill>
                  <a:schemeClr val="dk1"/>
                </a:solidFill>
                <a:latin typeface="Calibri"/>
                <a:ea typeface="Calibri"/>
                <a:cs typeface="Calibri"/>
                <a:sym typeface="Calibri"/>
              </a:rPr>
              <a:t>Abundance data</a:t>
            </a:r>
            <a:br>
              <a:rPr lang="en-US" sz="6000" b="0" i="0" u="none" strike="noStrike" cap="none">
                <a:solidFill>
                  <a:schemeClr val="dk1"/>
                </a:solidFill>
                <a:latin typeface="Calibri"/>
                <a:ea typeface="Calibri"/>
                <a:cs typeface="Calibri"/>
                <a:sym typeface="Calibri"/>
              </a:rPr>
            </a:br>
            <a:endParaRPr sz="6000" b="0" i="0" u="none" strike="noStrike" cap="none">
              <a:solidFill>
                <a:schemeClr val="dk1"/>
              </a:solidFill>
              <a:latin typeface="Calibri"/>
              <a:ea typeface="Calibri"/>
              <a:cs typeface="Calibri"/>
              <a:sym typeface="Calibri"/>
            </a:endParaRPr>
          </a:p>
        </p:txBody>
      </p:sp>
      <p:sp>
        <p:nvSpPr>
          <p:cNvPr id="107" name="Google Shape;107;p15"/>
          <p:cNvSpPr txBox="1">
            <a:spLocks noGrp="1"/>
          </p:cNvSpPr>
          <p:nvPr>
            <p:ph type="subTitle" idx="1"/>
          </p:nvPr>
        </p:nvSpPr>
        <p:spPr>
          <a:xfrm>
            <a:off x="1113905" y="2061556"/>
            <a:ext cx="9637222" cy="40233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Font typeface="Arial"/>
              <a:buNone/>
            </a:pPr>
            <a:r>
              <a:rPr lang="en-US" sz="2400" b="1" i="0" u="none" strike="noStrike" cap="none" dirty="0">
                <a:solidFill>
                  <a:schemeClr val="dk1"/>
                </a:solidFill>
                <a:latin typeface="Calibri"/>
                <a:ea typeface="Calibri"/>
                <a:cs typeface="Calibri"/>
                <a:sym typeface="Calibri"/>
              </a:rPr>
              <a:t>When we have information at repeated places over repeated time periods</a:t>
            </a:r>
            <a:endParaRPr dirty="0"/>
          </a:p>
          <a:p>
            <a:pPr marL="0" marR="0" lvl="0" indent="0" algn="ctr" rtl="0">
              <a:lnSpc>
                <a:spcPct val="90000"/>
              </a:lnSpc>
              <a:spcBef>
                <a:spcPts val="1000"/>
              </a:spcBef>
              <a:spcAft>
                <a:spcPts val="0"/>
              </a:spcAft>
              <a:buClr>
                <a:schemeClr val="dk1"/>
              </a:buClr>
              <a:buFont typeface="Arial"/>
              <a:buNone/>
            </a:pPr>
            <a:r>
              <a:rPr lang="en-US" sz="2400" b="1" i="0" u="none" strike="noStrike" cap="none" dirty="0">
                <a:solidFill>
                  <a:schemeClr val="dk1"/>
                </a:solidFill>
                <a:latin typeface="Calibri"/>
                <a:ea typeface="Calibri"/>
                <a:cs typeface="Calibri"/>
                <a:sym typeface="Calibri"/>
              </a:rPr>
              <a:t>-camera traps</a:t>
            </a:r>
            <a:endParaRPr dirty="0"/>
          </a:p>
          <a:p>
            <a:pPr marL="0" marR="0" lvl="0" indent="0" algn="ctr" rtl="0">
              <a:lnSpc>
                <a:spcPct val="90000"/>
              </a:lnSpc>
              <a:spcBef>
                <a:spcPts val="1000"/>
              </a:spcBef>
              <a:spcAft>
                <a:spcPts val="0"/>
              </a:spcAft>
              <a:buClr>
                <a:schemeClr val="dk1"/>
              </a:buClr>
              <a:buFont typeface="Arial"/>
              <a:buNone/>
            </a:pPr>
            <a:r>
              <a:rPr lang="en-US" sz="2400" b="1" i="0" u="none" strike="noStrike" cap="none" dirty="0">
                <a:solidFill>
                  <a:schemeClr val="dk1"/>
                </a:solidFill>
                <a:latin typeface="Calibri"/>
                <a:ea typeface="Calibri"/>
                <a:cs typeface="Calibri"/>
                <a:sym typeface="Calibri"/>
              </a:rPr>
              <a:t>-hair/</a:t>
            </a:r>
            <a:r>
              <a:rPr lang="en-US" sz="2400" b="1" i="0" u="none" strike="noStrike" cap="none" dirty="0" err="1">
                <a:solidFill>
                  <a:schemeClr val="dk1"/>
                </a:solidFill>
                <a:latin typeface="Calibri"/>
                <a:ea typeface="Calibri"/>
                <a:cs typeface="Calibri"/>
                <a:sym typeface="Calibri"/>
              </a:rPr>
              <a:t>eDNA</a:t>
            </a:r>
            <a:r>
              <a:rPr lang="en-US" sz="2400" b="1" i="0" u="none" strike="noStrike" cap="none" dirty="0">
                <a:solidFill>
                  <a:schemeClr val="dk1"/>
                </a:solidFill>
                <a:latin typeface="Calibri"/>
                <a:ea typeface="Calibri"/>
                <a:cs typeface="Calibri"/>
                <a:sym typeface="Calibri"/>
              </a:rPr>
              <a:t> traps (unique individuals over time)</a:t>
            </a:r>
            <a:endParaRPr dirty="0"/>
          </a:p>
          <a:p>
            <a:pPr marL="0" marR="0" lvl="0" indent="0" algn="ctr" rtl="0">
              <a:lnSpc>
                <a:spcPct val="90000"/>
              </a:lnSpc>
              <a:spcBef>
                <a:spcPts val="1000"/>
              </a:spcBef>
              <a:spcAft>
                <a:spcPts val="0"/>
              </a:spcAft>
              <a:buClr>
                <a:schemeClr val="dk1"/>
              </a:buClr>
              <a:buFont typeface="Arial"/>
              <a:buNone/>
            </a:pPr>
            <a:r>
              <a:rPr lang="en-US" sz="2400" b="1" i="0" u="none" strike="noStrike" cap="none" dirty="0">
                <a:solidFill>
                  <a:schemeClr val="dk1"/>
                </a:solidFill>
                <a:latin typeface="Calibri"/>
                <a:ea typeface="Calibri"/>
                <a:cs typeface="Calibri"/>
                <a:sym typeface="Calibri"/>
              </a:rPr>
              <a:t>-transect surveys</a:t>
            </a:r>
            <a:endParaRPr dirty="0"/>
          </a:p>
          <a:p>
            <a:pPr marL="0" marR="0" lvl="0" indent="0" algn="ctr" rtl="0">
              <a:lnSpc>
                <a:spcPct val="90000"/>
              </a:lnSpc>
              <a:spcBef>
                <a:spcPts val="1000"/>
              </a:spcBef>
              <a:spcAft>
                <a:spcPts val="0"/>
              </a:spcAft>
              <a:buClr>
                <a:schemeClr val="dk1"/>
              </a:buClr>
              <a:buFont typeface="Arial"/>
              <a:buNone/>
            </a:pPr>
            <a:r>
              <a:rPr lang="en-US" sz="2400" b="1" i="0" u="none" strike="noStrike" cap="none" dirty="0">
                <a:solidFill>
                  <a:schemeClr val="dk1"/>
                </a:solidFill>
                <a:latin typeface="Calibri"/>
                <a:ea typeface="Calibri"/>
                <a:cs typeface="Calibri"/>
                <a:sym typeface="Calibri"/>
              </a:rPr>
              <a:t>-distance sampling</a:t>
            </a:r>
            <a:endParaRPr dirty="0"/>
          </a:p>
          <a:p>
            <a:pPr marR="0" lvl="0" algn="ctr" rtl="0">
              <a:lnSpc>
                <a:spcPct val="90000"/>
              </a:lnSpc>
              <a:spcBef>
                <a:spcPts val="1000"/>
              </a:spcBef>
              <a:spcAft>
                <a:spcPts val="0"/>
              </a:spcAft>
              <a:buClr>
                <a:schemeClr val="dk1"/>
              </a:buClr>
            </a:pPr>
            <a:endParaRPr lang="en-US" sz="2400" i="1" dirty="0">
              <a:solidFill>
                <a:schemeClr val="dk1"/>
              </a:solidFill>
            </a:endParaRPr>
          </a:p>
          <a:p>
            <a:pPr marR="0" lvl="0" algn="ctr" rtl="0">
              <a:lnSpc>
                <a:spcPct val="90000"/>
              </a:lnSpc>
              <a:spcBef>
                <a:spcPts val="1000"/>
              </a:spcBef>
              <a:spcAft>
                <a:spcPts val="0"/>
              </a:spcAft>
              <a:buClr>
                <a:schemeClr val="dk1"/>
              </a:buClr>
            </a:pPr>
            <a:r>
              <a:rPr lang="en-US" sz="2400" i="1" dirty="0" smtClean="0">
                <a:solidFill>
                  <a:schemeClr val="dk1"/>
                </a:solidFill>
              </a:rPr>
              <a:t>What else can you think of?</a:t>
            </a:r>
            <a:endParaRPr sz="2400" i="1" u="none" strike="noStrike" cap="none" dirty="0">
              <a:solidFill>
                <a:schemeClr val="dk1"/>
              </a:solidFill>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2209800" y="894706"/>
            <a:ext cx="7915276"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It is difficult to estimate the abundance of animals….yet, we try. </a:t>
            </a:r>
            <a:br>
              <a:rPr lang="en-US" sz="3959" b="0" i="0" u="none" strike="noStrike" cap="none">
                <a:solidFill>
                  <a:schemeClr val="dk1"/>
                </a:solidFill>
                <a:latin typeface="Calibri"/>
                <a:ea typeface="Calibri"/>
                <a:cs typeface="Calibri"/>
                <a:sym typeface="Calibri"/>
              </a:rPr>
            </a:b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sz="3959" b="0" i="0" u="none" strike="noStrike" cap="none">
              <a:solidFill>
                <a:schemeClr val="dk1"/>
              </a:solidFill>
              <a:latin typeface="Calibri"/>
              <a:ea typeface="Calibri"/>
              <a:cs typeface="Calibri"/>
              <a:sym typeface="Calibri"/>
            </a:endParaRPr>
          </a:p>
        </p:txBody>
      </p:sp>
      <p:pic>
        <p:nvPicPr>
          <p:cNvPr id="113" name="Google Shape;113;p16"/>
          <p:cNvPicPr preferRelativeResize="0"/>
          <p:nvPr/>
        </p:nvPicPr>
        <p:blipFill rotWithShape="1">
          <a:blip r:embed="rId3">
            <a:alphaModFix/>
          </a:blip>
          <a:srcRect/>
          <a:stretch/>
        </p:blipFill>
        <p:spPr>
          <a:xfrm>
            <a:off x="1514061" y="1744718"/>
            <a:ext cx="5257800" cy="4042698"/>
          </a:xfrm>
          <a:prstGeom prst="rect">
            <a:avLst/>
          </a:prstGeom>
          <a:noFill/>
          <a:ln>
            <a:noFill/>
          </a:ln>
        </p:spPr>
      </p:pic>
      <p:sp>
        <p:nvSpPr>
          <p:cNvPr id="114" name="Google Shape;114;p16"/>
          <p:cNvSpPr txBox="1"/>
          <p:nvPr/>
        </p:nvSpPr>
        <p:spPr>
          <a:xfrm>
            <a:off x="6067839" y="1905000"/>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rgbClr val="FF0000"/>
                </a:solidFill>
                <a:latin typeface="Calibri"/>
                <a:ea typeface="Calibri"/>
                <a:cs typeface="Calibri"/>
                <a:sym typeface="Calibri"/>
              </a:rPr>
              <a:t>~400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2209800" y="894706"/>
            <a:ext cx="7915276"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It is difficult to estimate the abundance of animals….yet, we try. </a:t>
            </a:r>
            <a:br>
              <a:rPr lang="en-US" sz="3959" b="0" i="0" u="none" strike="noStrike" cap="none">
                <a:solidFill>
                  <a:schemeClr val="dk1"/>
                </a:solidFill>
                <a:latin typeface="Calibri"/>
                <a:ea typeface="Calibri"/>
                <a:cs typeface="Calibri"/>
                <a:sym typeface="Calibri"/>
              </a:rPr>
            </a:b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sz="3959" b="0" i="0" u="none" strike="noStrike" cap="none">
              <a:solidFill>
                <a:schemeClr val="dk1"/>
              </a:solidFill>
              <a:latin typeface="Calibri"/>
              <a:ea typeface="Calibri"/>
              <a:cs typeface="Calibri"/>
              <a:sym typeface="Calibri"/>
            </a:endParaRPr>
          </a:p>
        </p:txBody>
      </p:sp>
      <p:pic>
        <p:nvPicPr>
          <p:cNvPr id="120" name="Google Shape;120;p17"/>
          <p:cNvPicPr preferRelativeResize="0"/>
          <p:nvPr/>
        </p:nvPicPr>
        <p:blipFill rotWithShape="1">
          <a:blip r:embed="rId3">
            <a:alphaModFix/>
          </a:blip>
          <a:srcRect/>
          <a:stretch/>
        </p:blipFill>
        <p:spPr>
          <a:xfrm>
            <a:off x="1514061" y="1744718"/>
            <a:ext cx="5257800" cy="4042698"/>
          </a:xfrm>
          <a:prstGeom prst="rect">
            <a:avLst/>
          </a:prstGeom>
          <a:noFill/>
          <a:ln>
            <a:noFill/>
          </a:ln>
        </p:spPr>
      </p:pic>
      <p:pic>
        <p:nvPicPr>
          <p:cNvPr id="121" name="Google Shape;121;p17"/>
          <p:cNvPicPr preferRelativeResize="0"/>
          <p:nvPr/>
        </p:nvPicPr>
        <p:blipFill rotWithShape="1">
          <a:blip r:embed="rId4">
            <a:alphaModFix/>
          </a:blip>
          <a:srcRect r="3682"/>
          <a:stretch/>
        </p:blipFill>
        <p:spPr>
          <a:xfrm>
            <a:off x="5150284" y="3190240"/>
            <a:ext cx="5759985" cy="3052098"/>
          </a:xfrm>
          <a:prstGeom prst="rect">
            <a:avLst/>
          </a:prstGeom>
          <a:noFill/>
          <a:ln>
            <a:noFill/>
          </a:ln>
        </p:spPr>
      </p:pic>
      <p:sp>
        <p:nvSpPr>
          <p:cNvPr id="122" name="Google Shape;122;p17"/>
          <p:cNvSpPr txBox="1"/>
          <p:nvPr/>
        </p:nvSpPr>
        <p:spPr>
          <a:xfrm>
            <a:off x="6067839" y="1905000"/>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~400</a:t>
            </a:r>
            <a:endParaRPr/>
          </a:p>
        </p:txBody>
      </p:sp>
      <p:sp>
        <p:nvSpPr>
          <p:cNvPr id="123" name="Google Shape;123;p17"/>
          <p:cNvSpPr txBox="1"/>
          <p:nvPr/>
        </p:nvSpPr>
        <p:spPr>
          <a:xfrm>
            <a:off x="7315200" y="3178573"/>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~590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2209800" y="894706"/>
            <a:ext cx="7915276"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3959" b="0" i="0" u="none" strike="noStrike" cap="none">
                <a:solidFill>
                  <a:schemeClr val="dk1"/>
                </a:solidFill>
                <a:latin typeface="Calibri"/>
                <a:ea typeface="Calibri"/>
                <a:cs typeface="Calibri"/>
                <a:sym typeface="Calibri"/>
              </a:rPr>
              <a:t>It is difficult to estimate the abundance of animals….yet, we try. </a:t>
            </a:r>
            <a:br>
              <a:rPr lang="en-US" sz="3959" b="0" i="0" u="none" strike="noStrike" cap="none">
                <a:solidFill>
                  <a:schemeClr val="dk1"/>
                </a:solidFill>
                <a:latin typeface="Calibri"/>
                <a:ea typeface="Calibri"/>
                <a:cs typeface="Calibri"/>
                <a:sym typeface="Calibri"/>
              </a:rPr>
            </a:b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sz="3959" b="0" i="0" u="none" strike="noStrike" cap="none">
              <a:solidFill>
                <a:schemeClr val="dk1"/>
              </a:solidFill>
              <a:latin typeface="Calibri"/>
              <a:ea typeface="Calibri"/>
              <a:cs typeface="Calibri"/>
              <a:sym typeface="Calibri"/>
            </a:endParaRPr>
          </a:p>
        </p:txBody>
      </p:sp>
      <p:pic>
        <p:nvPicPr>
          <p:cNvPr id="129" name="Google Shape;129;p18"/>
          <p:cNvPicPr preferRelativeResize="0"/>
          <p:nvPr/>
        </p:nvPicPr>
        <p:blipFill rotWithShape="1">
          <a:blip r:embed="rId3">
            <a:alphaModFix/>
          </a:blip>
          <a:srcRect/>
          <a:stretch/>
        </p:blipFill>
        <p:spPr>
          <a:xfrm>
            <a:off x="1880175" y="1589574"/>
            <a:ext cx="8244900" cy="4524000"/>
          </a:xfrm>
          <a:prstGeom prst="rect">
            <a:avLst/>
          </a:prstGeom>
          <a:noFill/>
          <a:ln>
            <a:noFill/>
          </a:ln>
        </p:spPr>
      </p:pic>
      <p:sp>
        <p:nvSpPr>
          <p:cNvPr id="130" name="Google Shape;130;p18"/>
          <p:cNvSpPr txBox="1"/>
          <p:nvPr/>
        </p:nvSpPr>
        <p:spPr>
          <a:xfrm>
            <a:off x="8153400" y="2820908"/>
            <a:ext cx="83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~7600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71800" y="871725"/>
            <a:ext cx="6159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Two issues with abundance estimates</a:t>
            </a: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Detectability &amp; </a:t>
            </a: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Spatial Indexing</a:t>
            </a:r>
            <a:endParaRPr sz="4000">
              <a:solidFill>
                <a:schemeClr val="dk1"/>
              </a:solidFill>
              <a:latin typeface="Calibri"/>
              <a:ea typeface="Calibri"/>
              <a:cs typeface="Calibri"/>
              <a:sym typeface="Calibri"/>
            </a:endParaRPr>
          </a:p>
        </p:txBody>
      </p:sp>
      <p:pic>
        <p:nvPicPr>
          <p:cNvPr id="137" name="Google Shape;137;p19"/>
          <p:cNvPicPr preferRelativeResize="0"/>
          <p:nvPr/>
        </p:nvPicPr>
        <p:blipFill>
          <a:blip r:embed="rId3">
            <a:alphaModFix/>
          </a:blip>
          <a:stretch>
            <a:fillRect/>
          </a:stretch>
        </p:blipFill>
        <p:spPr>
          <a:xfrm>
            <a:off x="7213451" y="818425"/>
            <a:ext cx="3235926" cy="431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p:nvPr/>
        </p:nvSpPr>
        <p:spPr>
          <a:xfrm>
            <a:off x="71800" y="871725"/>
            <a:ext cx="6159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Two issues with abundance estimates</a:t>
            </a: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Detectability &amp; </a:t>
            </a:r>
            <a:endParaRPr sz="40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Spatial Indexing</a:t>
            </a:r>
            <a:endParaRPr sz="4000">
              <a:solidFill>
                <a:schemeClr val="dk1"/>
              </a:solidFill>
              <a:latin typeface="Calibri"/>
              <a:ea typeface="Calibri"/>
              <a:cs typeface="Calibri"/>
              <a:sym typeface="Calibri"/>
            </a:endParaRPr>
          </a:p>
        </p:txBody>
      </p:sp>
      <p:pic>
        <p:nvPicPr>
          <p:cNvPr id="144" name="Google Shape;144;p20"/>
          <p:cNvPicPr preferRelativeResize="0"/>
          <p:nvPr/>
        </p:nvPicPr>
        <p:blipFill>
          <a:blip r:embed="rId3">
            <a:alphaModFix/>
          </a:blip>
          <a:stretch>
            <a:fillRect/>
          </a:stretch>
        </p:blipFill>
        <p:spPr>
          <a:xfrm>
            <a:off x="6450300" y="605997"/>
            <a:ext cx="4641225" cy="4781624"/>
          </a:xfrm>
          <a:prstGeom prst="rect">
            <a:avLst/>
          </a:prstGeom>
          <a:noFill/>
          <a:ln>
            <a:noFill/>
          </a:ln>
        </p:spPr>
      </p:pic>
      <p:sp>
        <p:nvSpPr>
          <p:cNvPr id="145" name="Google Shape;145;p20"/>
          <p:cNvSpPr txBox="1"/>
          <p:nvPr/>
        </p:nvSpPr>
        <p:spPr>
          <a:xfrm>
            <a:off x="1651300" y="3439450"/>
            <a:ext cx="3000000" cy="3000000"/>
          </a:xfrm>
          <a:prstGeom prst="rect">
            <a:avLst/>
          </a:prstGeom>
          <a:noFill/>
          <a:ln>
            <a:noFill/>
          </a:ln>
        </p:spPr>
        <p:txBody>
          <a:bodyPr spcFirstLastPara="1" wrap="square" lIns="91425" tIns="91425" rIns="91425" bIns="91425" anchor="ctr" anchorCtr="0">
            <a:noAutofit/>
          </a:bodyPr>
          <a:lstStyle/>
          <a:p>
            <a:pPr marL="457200" marR="101600" lvl="0" indent="-295275" rtl="0">
              <a:lnSpc>
                <a:spcPct val="114285"/>
              </a:lnSpc>
              <a:spcBef>
                <a:spcPts val="800"/>
              </a:spcBef>
              <a:spcAft>
                <a:spcPts val="0"/>
              </a:spcAft>
              <a:buClr>
                <a:srgbClr val="14171A"/>
              </a:buClr>
              <a:buSzPts val="1050"/>
              <a:buChar char="●"/>
            </a:pPr>
            <a:r>
              <a:rPr lang="en-US" sz="1050" b="1">
                <a:solidFill>
                  <a:srgbClr val="14171A"/>
                </a:solidFill>
                <a:highlight>
                  <a:srgbClr val="FFFFFF"/>
                </a:highlight>
              </a:rPr>
              <a:t>6,925</a:t>
            </a:r>
            <a:r>
              <a:rPr lang="en-US" sz="1050">
                <a:solidFill>
                  <a:srgbClr val="657786"/>
                </a:solidFill>
                <a:highlight>
                  <a:srgbClr val="FFFFFF"/>
                </a:highlight>
              </a:rPr>
              <a:t> Retweets</a:t>
            </a:r>
            <a:endParaRPr sz="1050">
              <a:solidFill>
                <a:srgbClr val="657786"/>
              </a:solidFill>
              <a:highlight>
                <a:srgbClr val="FFFFFF"/>
              </a:highlight>
            </a:endParaRPr>
          </a:p>
          <a:p>
            <a:pPr marL="457200" marR="101600" lvl="0" indent="-295275" rtl="0">
              <a:lnSpc>
                <a:spcPct val="114285"/>
              </a:lnSpc>
              <a:spcBef>
                <a:spcPts val="0"/>
              </a:spcBef>
              <a:spcAft>
                <a:spcPts val="0"/>
              </a:spcAft>
              <a:buClr>
                <a:srgbClr val="14171A"/>
              </a:buClr>
              <a:buSzPts val="1050"/>
              <a:buChar char="●"/>
            </a:pPr>
            <a:r>
              <a:rPr lang="en-US" sz="1050" b="1">
                <a:solidFill>
                  <a:srgbClr val="FF691F"/>
                </a:solidFill>
                <a:highlight>
                  <a:srgbClr val="FFFFFF"/>
                </a:highlight>
              </a:rPr>
              <a:t>23,876</a:t>
            </a:r>
            <a:r>
              <a:rPr lang="en-US" sz="1050">
                <a:solidFill>
                  <a:srgbClr val="FF691F"/>
                </a:solidFill>
                <a:highlight>
                  <a:srgbClr val="FFFFFF"/>
                </a:highlight>
              </a:rPr>
              <a:t> Likes</a:t>
            </a:r>
            <a:endParaRPr sz="1050">
              <a:solidFill>
                <a:srgbClr val="FF691F"/>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p:nvPr/>
        </p:nvSpPr>
        <p:spPr>
          <a:xfrm>
            <a:off x="7008906" y="509015"/>
            <a:ext cx="6858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-animals aren’t always available,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-not detectable (spatial heterogeneity),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-intra-specific variation </a:t>
            </a:r>
            <a:endParaRPr/>
          </a:p>
        </p:txBody>
      </p:sp>
      <p:sp>
        <p:nvSpPr>
          <p:cNvPr id="152" name="Google Shape;152;p21"/>
          <p:cNvSpPr txBox="1"/>
          <p:nvPr/>
        </p:nvSpPr>
        <p:spPr>
          <a:xfrm>
            <a:off x="1992898" y="459755"/>
            <a:ext cx="82296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endParaRPr sz="4000">
              <a:solidFill>
                <a:schemeClr val="dk1"/>
              </a:solidFill>
              <a:latin typeface="Calibri"/>
              <a:ea typeface="Calibri"/>
              <a:cs typeface="Calibri"/>
              <a:sym typeface="Calibri"/>
            </a:endParaRPr>
          </a:p>
        </p:txBody>
      </p:sp>
      <p:pic>
        <p:nvPicPr>
          <p:cNvPr id="153" name="Google Shape;153;p21"/>
          <p:cNvPicPr preferRelativeResize="0"/>
          <p:nvPr/>
        </p:nvPicPr>
        <p:blipFill rotWithShape="1">
          <a:blip r:embed="rId3">
            <a:alphaModFix/>
          </a:blip>
          <a:srcRect/>
          <a:stretch/>
        </p:blipFill>
        <p:spPr>
          <a:xfrm>
            <a:off x="1813950" y="1646974"/>
            <a:ext cx="6952500" cy="3908100"/>
          </a:xfrm>
          <a:prstGeom prst="rect">
            <a:avLst/>
          </a:prstGeom>
          <a:noFill/>
          <a:ln w="12700" cap="flat" cmpd="sng">
            <a:solidFill>
              <a:schemeClr val="dk1"/>
            </a:solidFill>
            <a:prstDash val="solid"/>
            <a:round/>
            <a:headEnd type="none" w="sm" len="sm"/>
            <a:tailEnd type="none" w="sm" len="sm"/>
          </a:ln>
        </p:spPr>
      </p:pic>
      <p:sp>
        <p:nvSpPr>
          <p:cNvPr id="154" name="Google Shape;154;p21"/>
          <p:cNvSpPr txBox="1"/>
          <p:nvPr/>
        </p:nvSpPr>
        <p:spPr>
          <a:xfrm>
            <a:off x="1089821" y="5447671"/>
            <a:ext cx="10291800" cy="67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Estimating site occupancy rates when detection probabilities are less than one </a:t>
            </a:r>
            <a:r>
              <a:rPr lang="en-US" sz="1400">
                <a:solidFill>
                  <a:schemeClr val="dk1"/>
                </a:solidFill>
                <a:latin typeface="Calibri"/>
                <a:ea typeface="Calibri"/>
                <a:cs typeface="Calibri"/>
                <a:sym typeface="Calibri"/>
              </a:rPr>
              <a:t>(Mackenzie, Nichols, Lachman, Droege, Royle, Langtimm. 2002. Ecology.)</a:t>
            </a:r>
            <a:endParaRPr sz="1400">
              <a:solidFill>
                <a:schemeClr val="dk1"/>
              </a:solidFill>
              <a:latin typeface="Calibri"/>
              <a:ea typeface="Calibri"/>
              <a:cs typeface="Calibri"/>
              <a:sym typeface="Calibri"/>
            </a:endParaRPr>
          </a:p>
        </p:txBody>
      </p:sp>
      <p:pic>
        <p:nvPicPr>
          <p:cNvPr id="155" name="Google Shape;155;p21"/>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156" name="Google Shape;156;p21"/>
          <p:cNvSpPr txBox="1"/>
          <p:nvPr/>
        </p:nvSpPr>
        <p:spPr>
          <a:xfrm>
            <a:off x="-299698" y="210368"/>
            <a:ext cx="82296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a:solidFill>
                  <a:schemeClr val="dk1"/>
                </a:solidFill>
                <a:latin typeface="Calibri"/>
                <a:ea typeface="Calibri"/>
                <a:cs typeface="Calibri"/>
                <a:sym typeface="Calibri"/>
              </a:rPr>
              <a:t>Issue 1: Detectability</a:t>
            </a:r>
            <a:endParaRPr sz="4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1180</Words>
  <Application>Microsoft Office PowerPoint</Application>
  <PresentationFormat>Widescreen</PresentationFormat>
  <Paragraphs>123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Verdana</vt:lpstr>
      <vt:lpstr>Arial</vt:lpstr>
      <vt:lpstr>Arial Narrow</vt:lpstr>
      <vt:lpstr>Calibri</vt:lpstr>
      <vt:lpstr>Office Theme</vt:lpstr>
      <vt:lpstr>Abundance analysis</vt:lpstr>
      <vt:lpstr>Presence/absence data vs. abundance data </vt:lpstr>
      <vt:lpstr>Abundance data </vt:lpstr>
      <vt:lpstr>It is difficult to estimate the abundance of animals….yet, we try.   </vt:lpstr>
      <vt:lpstr>It is difficult to estimate the abundance of animals….yet, we try.   </vt:lpstr>
      <vt:lpstr>It is difficult to estimate the abundance of animals….yet, we try.   </vt:lpstr>
      <vt:lpstr>PowerPoint Presentation</vt:lpstr>
      <vt:lpstr>PowerPoint Presentation</vt:lpstr>
      <vt:lpstr>PowerPoint Presentation</vt:lpstr>
      <vt:lpstr>PowerPoint Presentation</vt:lpstr>
      <vt:lpstr>Different patterns predict processes, behaviors, life history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Presence/absence data vs. abundance data – were you right?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Abundance analysis</dc:title>
  <dc:creator>Nicole Angeli</dc:creator>
  <cp:lastModifiedBy>Nicole Angeli</cp:lastModifiedBy>
  <cp:revision>3</cp:revision>
  <dcterms:modified xsi:type="dcterms:W3CDTF">2018-09-06T15:40:07Z</dcterms:modified>
</cp:coreProperties>
</file>